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3"/>
  </p:notesMasterIdLst>
  <p:handoutMasterIdLst>
    <p:handoutMasterId r:id="rId34"/>
  </p:handoutMasterIdLst>
  <p:sldIdLst>
    <p:sldId id="256" r:id="rId5"/>
    <p:sldId id="711" r:id="rId6"/>
    <p:sldId id="713" r:id="rId7"/>
    <p:sldId id="712" r:id="rId8"/>
    <p:sldId id="715" r:id="rId9"/>
    <p:sldId id="716" r:id="rId10"/>
    <p:sldId id="714" r:id="rId11"/>
    <p:sldId id="486" r:id="rId12"/>
    <p:sldId id="488" r:id="rId13"/>
    <p:sldId id="758" r:id="rId14"/>
    <p:sldId id="759" r:id="rId15"/>
    <p:sldId id="755" r:id="rId16"/>
    <p:sldId id="761" r:id="rId17"/>
    <p:sldId id="760" r:id="rId18"/>
    <p:sldId id="763" r:id="rId19"/>
    <p:sldId id="762" r:id="rId20"/>
    <p:sldId id="764" r:id="rId21"/>
    <p:sldId id="769" r:id="rId22"/>
    <p:sldId id="765" r:id="rId23"/>
    <p:sldId id="767" r:id="rId24"/>
    <p:sldId id="766" r:id="rId25"/>
    <p:sldId id="768" r:id="rId26"/>
    <p:sldId id="757" r:id="rId27"/>
    <p:sldId id="770" r:id="rId28"/>
    <p:sldId id="771" r:id="rId29"/>
    <p:sldId id="772" r:id="rId30"/>
    <p:sldId id="773" r:id="rId31"/>
    <p:sldId id="754" r:id="rId32"/>
  </p:sldIdLst>
  <p:sldSz cx="9144000" cy="6858000" type="screen4x3"/>
  <p:notesSz cx="9928225" cy="6797675"/>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94646" autoAdjust="0"/>
  </p:normalViewPr>
  <p:slideViewPr>
    <p:cSldViewPr>
      <p:cViewPr varScale="1">
        <p:scale>
          <a:sx n="78" d="100"/>
          <a:sy n="78" d="100"/>
        </p:scale>
        <p:origin x="143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28/07/2016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7/28/2016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636842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336612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3487426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920015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079862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927563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69191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55102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664726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079545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396543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035419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5822710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070502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983527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1026395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8644013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6835757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slide" Target="../slides/slide27.xml"/><Relationship Id="rId3" Type="http://schemas.openxmlformats.org/officeDocument/2006/relationships/slide" Target="../slides/slide12.xml"/><Relationship Id="rId7" Type="http://schemas.openxmlformats.org/officeDocument/2006/relationships/slide" Target="../slides/slide19.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16.xml"/><Relationship Id="rId5" Type="http://schemas.openxmlformats.org/officeDocument/2006/relationships/slide" Target="../slides/slide28.xml"/><Relationship Id="rId10" Type="http://schemas.openxmlformats.org/officeDocument/2006/relationships/slide" Target="../slides/slide23.xml"/><Relationship Id="rId4" Type="http://schemas.openxmlformats.org/officeDocument/2006/relationships/slide" Target="../slides/slide14.xml"/><Relationship Id="rId9" Type="http://schemas.openxmlformats.org/officeDocument/2006/relationships/slide" Target="../slides/slide1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79512" y="620688"/>
            <a:ext cx="102387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P1.1 – Task 1</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1257934" y="620688"/>
            <a:ext cx="102387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200" b="1" dirty="0" smtClean="0">
                <a:latin typeface="Arial" panose="020B0604020202020204" pitchFamily="34" charset="0"/>
                <a:cs typeface="Arial" panose="020B0604020202020204" pitchFamily="34" charset="0"/>
              </a:rPr>
              <a:t>P1.1</a:t>
            </a:r>
            <a:r>
              <a:rPr lang="en-US" sz="1200" b="1" baseline="0" dirty="0" smtClean="0">
                <a:latin typeface="Arial" panose="020B0604020202020204" pitchFamily="34" charset="0"/>
                <a:cs typeface="Arial" panose="020B0604020202020204" pitchFamily="34" charset="0"/>
              </a:rPr>
              <a:t> – Task 2</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p:nvSpPr>
        <p:spPr>
          <a:xfrm>
            <a:off x="2336356" y="620688"/>
            <a:ext cx="102387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P1.1 – Task 3</a:t>
            </a:r>
            <a:endParaRPr lang="en-GB" sz="1200" b="1" dirty="0">
              <a:latin typeface="Arial" panose="020B0604020202020204" pitchFamily="34" charset="0"/>
              <a:cs typeface="Arial" panose="020B0604020202020204" pitchFamily="34" charset="0"/>
            </a:endParaRPr>
          </a:p>
        </p:txBody>
      </p:sp>
      <p:sp>
        <p:nvSpPr>
          <p:cNvPr id="14" name="Round Same Side Corner Rectangle 13">
            <a:hlinkClick r:id="rId5" action="ppaction://hlinksldjump"/>
          </p:cNvPr>
          <p:cNvSpPr/>
          <p:nvPr userDrawn="1"/>
        </p:nvSpPr>
        <p:spPr>
          <a:xfrm>
            <a:off x="7519246"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0" name="Round Same Side Corner Rectangle 9">
            <a:hlinkClick r:id="rId6" action="ppaction://hlinksldjump"/>
          </p:cNvPr>
          <p:cNvSpPr/>
          <p:nvPr userDrawn="1"/>
        </p:nvSpPr>
        <p:spPr>
          <a:xfrm>
            <a:off x="3414778" y="623538"/>
            <a:ext cx="102047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P1.1</a:t>
            </a:r>
            <a:r>
              <a:rPr lang="en-GB" sz="1200" b="1" baseline="0" dirty="0" smtClean="0">
                <a:latin typeface="Arial" panose="020B0604020202020204" pitchFamily="34" charset="0"/>
                <a:cs typeface="Arial" panose="020B0604020202020204" pitchFamily="34" charset="0"/>
              </a:rPr>
              <a:t> – Task 4</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2" name="Round Same Side Corner Rectangle 11">
            <a:hlinkClick r:id="rId7" action="ppaction://hlinksldjump"/>
          </p:cNvPr>
          <p:cNvSpPr/>
          <p:nvPr userDrawn="1"/>
        </p:nvSpPr>
        <p:spPr>
          <a:xfrm>
            <a:off x="5095689" y="620688"/>
            <a:ext cx="55134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P1.2</a:t>
            </a:r>
            <a:endParaRPr lang="en-GB" sz="12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6307469" y="620688"/>
            <a:ext cx="551342" cy="357190"/>
          </a:xfrm>
          <a:prstGeom prst="round2SameRect">
            <a:avLst/>
          </a:prstGeom>
          <a:gradFill>
            <a:gsLst>
              <a:gs pos="0">
                <a:srgbClr val="002060"/>
              </a:gs>
              <a:gs pos="50000">
                <a:srgbClr val="0070C0"/>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D1.2</a:t>
            </a:r>
            <a:endParaRPr lang="en-GB" sz="1200" b="1" dirty="0">
              <a:solidFill>
                <a:schemeClr val="bg1"/>
              </a:solidFill>
              <a:latin typeface="Arial" panose="020B0604020202020204" pitchFamily="34" charset="0"/>
              <a:cs typeface="Arial" panose="020B0604020202020204" pitchFamily="34" charset="0"/>
            </a:endParaRPr>
          </a:p>
        </p:txBody>
      </p:sp>
      <p:sp>
        <p:nvSpPr>
          <p:cNvPr id="16" name="Round Same Side Corner Rectangle 15">
            <a:hlinkClick r:id="rId8" action="ppaction://hlinksldjump"/>
          </p:cNvPr>
          <p:cNvSpPr/>
          <p:nvPr userDrawn="1"/>
        </p:nvSpPr>
        <p:spPr>
          <a:xfrm>
            <a:off x="6913359" y="620688"/>
            <a:ext cx="551342"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200" b="1" dirty="0" smtClean="0">
                <a:solidFill>
                  <a:schemeClr val="bg1"/>
                </a:solidFill>
                <a:latin typeface="Arial" panose="020B0604020202020204" pitchFamily="34" charset="0"/>
                <a:cs typeface="Arial" panose="020B0604020202020204" pitchFamily="34" charset="0"/>
              </a:rPr>
              <a:t>M1.2</a:t>
            </a:r>
            <a:endParaRPr lang="en-GB" sz="1200" b="1" dirty="0">
              <a:solidFill>
                <a:schemeClr val="bg1"/>
              </a:solidFill>
              <a:latin typeface="Arial" panose="020B0604020202020204" pitchFamily="34" charset="0"/>
              <a:cs typeface="Arial" panose="020B0604020202020204" pitchFamily="34" charset="0"/>
            </a:endParaRPr>
          </a:p>
        </p:txBody>
      </p:sp>
      <p:sp>
        <p:nvSpPr>
          <p:cNvPr id="35" name="Round Same Side Corner Rectangle 34">
            <a:hlinkClick r:id="rId9" action="ppaction://hlinksldjump"/>
          </p:cNvPr>
          <p:cNvSpPr/>
          <p:nvPr userDrawn="1"/>
        </p:nvSpPr>
        <p:spPr>
          <a:xfrm>
            <a:off x="4489799" y="620688"/>
            <a:ext cx="551342"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US" sz="1200" b="1" dirty="0" smtClean="0">
                <a:solidFill>
                  <a:schemeClr val="bg1"/>
                </a:solidFill>
                <a:latin typeface="Arial" panose="020B0604020202020204" pitchFamily="34" charset="0"/>
                <a:cs typeface="Arial" panose="020B0604020202020204" pitchFamily="34" charset="0"/>
              </a:rPr>
              <a:t>M1.1</a:t>
            </a:r>
            <a:endParaRPr lang="en-GB" sz="1200" b="1" dirty="0">
              <a:solidFill>
                <a:schemeClr val="bg1"/>
              </a:solidFill>
              <a:latin typeface="Arial" panose="020B0604020202020204" pitchFamily="34" charset="0"/>
              <a:cs typeface="Arial" panose="020B0604020202020204" pitchFamily="34" charset="0"/>
            </a:endParaRPr>
          </a:p>
        </p:txBody>
      </p:sp>
      <p:sp>
        <p:nvSpPr>
          <p:cNvPr id="36" name="Round Same Side Corner Rectangle 35">
            <a:hlinkClick r:id="rId10" action="ppaction://hlinksldjump"/>
          </p:cNvPr>
          <p:cNvSpPr/>
          <p:nvPr userDrawn="1"/>
        </p:nvSpPr>
        <p:spPr>
          <a:xfrm>
            <a:off x="5701579" y="620688"/>
            <a:ext cx="551342" cy="357190"/>
          </a:xfrm>
          <a:prstGeom prst="round2SameRect">
            <a:avLst/>
          </a:prstGeom>
          <a:gradFill>
            <a:gsLst>
              <a:gs pos="0">
                <a:srgbClr val="002060"/>
              </a:gs>
              <a:gs pos="50000">
                <a:srgbClr val="0070C0"/>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D1.1</a:t>
            </a:r>
            <a:endParaRPr lang="en-GB" sz="1200" b="1"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11"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hyperlink" Target="Unit%2009%20-%20Product%20Development%20-%20Assignment%20Checklist.docx"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09 - LO1 - Understand the Product Development Life Cycle</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09 – Product Development</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5542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smtClean="0"/>
              <a:t>For this Learning Objective you will consider sourcing, designing and releasing a computer program or App as your emphasis. It has to be new to the market, but you can consider that your company is not new to doing this. It will be a country wide release with the potential for a wider market.</a:t>
            </a:r>
          </a:p>
          <a:p>
            <a:pPr marL="285750" indent="-285750">
              <a:buClr>
                <a:srgbClr val="00B050"/>
              </a:buClr>
              <a:buFont typeface="Wingdings 3" panose="05040102010807070707" pitchFamily="18" charset="2"/>
              <a:buChar char=""/>
            </a:pPr>
            <a:r>
              <a:rPr lang="en-US" sz="1600" dirty="0" smtClean="0"/>
              <a:t>Products do not make themselves, but there are different ways companies who develop a new product will work so as not to disrupt the product life cycle and replacement policies in place. You can guarantee that Apple is working on the iPhone 7, Sony on the PS5, Nike on Air 2, BMW of Series 6, this is the nature of big business.</a:t>
            </a:r>
          </a:p>
          <a:p>
            <a:pPr marL="285750" indent="-285750">
              <a:buClr>
                <a:srgbClr val="00B050"/>
              </a:buClr>
              <a:buFont typeface="Wingdings 3" panose="05040102010807070707" pitchFamily="18" charset="2"/>
              <a:buChar char=""/>
            </a:pPr>
            <a:r>
              <a:rPr lang="en-US" sz="1600" dirty="0" smtClean="0"/>
              <a:t>But there are different systems, and these depend on a lot of factors covered in P1.2.</a:t>
            </a:r>
          </a:p>
          <a:p>
            <a:pPr marL="285750" indent="-285750">
              <a:buClr>
                <a:srgbClr val="00B050"/>
              </a:buClr>
              <a:buFont typeface="Wingdings 3" panose="05040102010807070707" pitchFamily="18" charset="2"/>
              <a:buChar char=""/>
            </a:pPr>
            <a:r>
              <a:rPr lang="en-US" sz="1600" b="1" dirty="0" smtClean="0"/>
              <a:t>Waterfall</a:t>
            </a:r>
            <a:r>
              <a:rPr lang="en-US" sz="1600" dirty="0" smtClean="0"/>
              <a:t> </a:t>
            </a:r>
            <a:r>
              <a:rPr lang="en-US" sz="1600" dirty="0"/>
              <a:t>- The waterfall model is a </a:t>
            </a:r>
            <a:r>
              <a:rPr lang="en-US" sz="1600" dirty="0" smtClean="0"/>
              <a:t>sequential </a:t>
            </a:r>
            <a:r>
              <a:rPr lang="en-US" sz="1600" dirty="0"/>
              <a:t>design </a:t>
            </a:r>
            <a:r>
              <a:rPr lang="en-US" sz="1600" dirty="0" smtClean="0"/>
              <a:t>process in </a:t>
            </a:r>
            <a:r>
              <a:rPr lang="en-US" sz="1600" dirty="0"/>
              <a:t>which progress is seen as flowing steadily downwards (like a waterfall) through the phases of conception, initiation, analysis, design, construction, testing, production/implementation and maintenance.</a:t>
            </a:r>
          </a:p>
          <a:p>
            <a:pPr marL="285750" indent="-285750">
              <a:buClr>
                <a:srgbClr val="00B050"/>
              </a:buClr>
              <a:buFont typeface="Wingdings 3" panose="05040102010807070707" pitchFamily="18" charset="2"/>
              <a:buChar char=""/>
            </a:pPr>
            <a:r>
              <a:rPr lang="en-US" sz="1600" dirty="0" smtClean="0"/>
              <a:t>The </a:t>
            </a:r>
            <a:r>
              <a:rPr lang="en-US" sz="1600" dirty="0"/>
              <a:t>waterfall development model originates in the manufacturing and construction </a:t>
            </a:r>
            <a:r>
              <a:rPr lang="en-US" sz="1600" dirty="0" smtClean="0"/>
              <a:t>industries, </a:t>
            </a:r>
            <a:r>
              <a:rPr lang="en-US" sz="1600" dirty="0"/>
              <a:t>highly structured physical environments in which after-the-fact changes </a:t>
            </a:r>
            <a:r>
              <a:rPr lang="en-US" sz="1600" dirty="0" smtClean="0"/>
              <a:t>can be ultimately costly to the company.</a:t>
            </a:r>
          </a:p>
          <a:p>
            <a:pPr marL="285750" indent="-285750">
              <a:buClr>
                <a:srgbClr val="00B050"/>
              </a:buClr>
              <a:buFont typeface="Wingdings 3" panose="05040102010807070707" pitchFamily="18" charset="2"/>
              <a:buChar char=""/>
            </a:pPr>
            <a:r>
              <a:rPr lang="en-US" sz="1600" dirty="0"/>
              <a:t>Waterfall development has distinct goals for each phase of development</a:t>
            </a:r>
            <a:r>
              <a:rPr lang="en-US" sz="1600" dirty="0" smtClean="0"/>
              <a:t>. Once over the production edge there is no turning back. </a:t>
            </a:r>
            <a:r>
              <a:rPr lang="en-US" sz="1600" dirty="0"/>
              <a:t>Once a phase of development is completed, the development proceeds to the next phase and there is no turning back</a:t>
            </a:r>
            <a:r>
              <a:rPr lang="en-US" sz="1600" dirty="0" smtClean="0"/>
              <a:t>.</a:t>
            </a:r>
          </a:p>
        </p:txBody>
      </p:sp>
      <p:sp>
        <p:nvSpPr>
          <p:cNvPr id="8" name="Title 2"/>
          <p:cNvSpPr>
            <a:spLocks noGrp="1"/>
          </p:cNvSpPr>
          <p:nvPr>
            <p:ph type="title"/>
          </p:nvPr>
        </p:nvSpPr>
        <p:spPr>
          <a:xfrm>
            <a:off x="70266" y="72008"/>
            <a:ext cx="8859452" cy="548680"/>
          </a:xfrm>
        </p:spPr>
        <p:txBody>
          <a:bodyPr>
            <a:noAutofit/>
          </a:bodyPr>
          <a:lstStyle/>
          <a:p>
            <a:r>
              <a:rPr lang="en-US" sz="2900" dirty="0"/>
              <a:t>P1.1 - Product Development Methodologies - Waterfall</a:t>
            </a:r>
            <a:endParaRPr lang="en-GB" sz="29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60239891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987693"/>
            <a:ext cx="8496944" cy="5847755"/>
          </a:xfrm>
          <a:prstGeom prst="rect">
            <a:avLst/>
          </a:prstGeom>
        </p:spPr>
        <p:txBody>
          <a:bodyPr wrap="square">
            <a:spAutoFit/>
          </a:bodyPr>
          <a:lstStyle/>
          <a:p>
            <a:pPr>
              <a:buClr>
                <a:srgbClr val="00B050"/>
              </a:buClr>
            </a:pPr>
            <a:r>
              <a:rPr lang="en-US" sz="1680" b="1" dirty="0"/>
              <a:t>Advantages of Waterfall </a:t>
            </a:r>
            <a:r>
              <a:rPr lang="en-US" sz="1680" b="1" dirty="0" smtClean="0"/>
              <a:t>Model - </a:t>
            </a:r>
            <a:endParaRPr lang="en-US" sz="1680" b="1" dirty="0"/>
          </a:p>
          <a:p>
            <a:pPr marL="285750" indent="-285750">
              <a:buClr>
                <a:srgbClr val="00B050"/>
              </a:buClr>
              <a:buFont typeface="Wingdings 3" panose="05040102010807070707" pitchFamily="18" charset="2"/>
              <a:buChar char=""/>
            </a:pPr>
            <a:r>
              <a:rPr lang="en-US" sz="1680" dirty="0"/>
              <a:t>Development processed in sequential manner so very less chance to rework.</a:t>
            </a:r>
          </a:p>
          <a:p>
            <a:pPr marL="285750" indent="-285750">
              <a:buClr>
                <a:srgbClr val="00B050"/>
              </a:buClr>
              <a:buFont typeface="Wingdings 3" panose="05040102010807070707" pitchFamily="18" charset="2"/>
              <a:buChar char=""/>
            </a:pPr>
            <a:r>
              <a:rPr lang="en-US" sz="1680" dirty="0" smtClean="0"/>
              <a:t>Very </a:t>
            </a:r>
            <a:r>
              <a:rPr lang="en-US" sz="1680" dirty="0"/>
              <a:t>good approach for small projects.</a:t>
            </a:r>
          </a:p>
          <a:p>
            <a:pPr marL="285750" indent="-285750">
              <a:buClr>
                <a:srgbClr val="00B050"/>
              </a:buClr>
              <a:buFont typeface="Wingdings 3" panose="05040102010807070707" pitchFamily="18" charset="2"/>
              <a:buChar char=""/>
            </a:pPr>
            <a:r>
              <a:rPr lang="en-US" sz="1680" dirty="0"/>
              <a:t>Easy to use and follow.</a:t>
            </a:r>
          </a:p>
          <a:p>
            <a:pPr marL="285750" indent="-285750">
              <a:buClr>
                <a:srgbClr val="00B050"/>
              </a:buClr>
              <a:buFont typeface="Wingdings 3" panose="05040102010807070707" pitchFamily="18" charset="2"/>
              <a:buChar char=""/>
            </a:pPr>
            <a:r>
              <a:rPr lang="en-US" sz="1680" dirty="0"/>
              <a:t>Cost effective.</a:t>
            </a:r>
          </a:p>
          <a:p>
            <a:pPr marL="285750" indent="-285750">
              <a:buClr>
                <a:srgbClr val="00B050"/>
              </a:buClr>
              <a:buFont typeface="Wingdings 3" panose="05040102010807070707" pitchFamily="18" charset="2"/>
              <a:buChar char=""/>
            </a:pPr>
            <a:r>
              <a:rPr lang="en-US" sz="1680" dirty="0"/>
              <a:t>Each phase completely developed.</a:t>
            </a:r>
          </a:p>
          <a:p>
            <a:pPr marL="285750" indent="-285750">
              <a:buClr>
                <a:srgbClr val="00B050"/>
              </a:buClr>
              <a:buFont typeface="Wingdings 3" panose="05040102010807070707" pitchFamily="18" charset="2"/>
              <a:buChar char=""/>
            </a:pPr>
            <a:r>
              <a:rPr lang="en-US" sz="1680" dirty="0" smtClean="0"/>
              <a:t>Easy </a:t>
            </a:r>
            <a:r>
              <a:rPr lang="en-US" sz="1680" dirty="0"/>
              <a:t>to manage the project.</a:t>
            </a:r>
          </a:p>
          <a:p>
            <a:pPr marL="285750" indent="-285750">
              <a:buClr>
                <a:srgbClr val="00B050"/>
              </a:buClr>
              <a:buFont typeface="Wingdings 3" panose="05040102010807070707" pitchFamily="18" charset="2"/>
              <a:buChar char=""/>
            </a:pPr>
            <a:r>
              <a:rPr lang="en-US" sz="1680" dirty="0"/>
              <a:t>Easy documentation.</a:t>
            </a:r>
          </a:p>
          <a:p>
            <a:pPr>
              <a:buClr>
                <a:srgbClr val="00B050"/>
              </a:buClr>
            </a:pPr>
            <a:r>
              <a:rPr lang="en-US" sz="1680" b="1" dirty="0"/>
              <a:t>Disadvantages of Waterfall </a:t>
            </a:r>
            <a:r>
              <a:rPr lang="en-US" sz="1680" b="1" dirty="0" smtClean="0"/>
              <a:t>Model - </a:t>
            </a:r>
            <a:endParaRPr lang="en-US" sz="1680" b="1" dirty="0"/>
          </a:p>
          <a:p>
            <a:pPr marL="285750" indent="-285750">
              <a:buClr>
                <a:srgbClr val="00B050"/>
              </a:buClr>
              <a:buFont typeface="Wingdings 3" panose="05040102010807070707" pitchFamily="18" charset="2"/>
              <a:buChar char=""/>
            </a:pPr>
            <a:r>
              <a:rPr lang="en-US" sz="1680" dirty="0" smtClean="0"/>
              <a:t>Not </a:t>
            </a:r>
            <a:r>
              <a:rPr lang="en-US" sz="1680" dirty="0"/>
              <a:t>very useful for the large project.</a:t>
            </a:r>
          </a:p>
          <a:p>
            <a:pPr marL="285750" indent="-285750">
              <a:buClr>
                <a:srgbClr val="00B050"/>
              </a:buClr>
              <a:buFont typeface="Wingdings 3" panose="05040102010807070707" pitchFamily="18" charset="2"/>
              <a:buChar char=""/>
            </a:pPr>
            <a:r>
              <a:rPr lang="en-US" sz="1680" dirty="0" smtClean="0"/>
              <a:t>Less </a:t>
            </a:r>
            <a:r>
              <a:rPr lang="en-US" sz="1680" dirty="0"/>
              <a:t>flexible. </a:t>
            </a:r>
          </a:p>
          <a:p>
            <a:pPr marL="285750" indent="-285750">
              <a:buClr>
                <a:srgbClr val="00B050"/>
              </a:buClr>
              <a:buFont typeface="Wingdings 3" panose="05040102010807070707" pitchFamily="18" charset="2"/>
              <a:buChar char=""/>
            </a:pPr>
            <a:r>
              <a:rPr lang="en-US" sz="1680" dirty="0" smtClean="0"/>
              <a:t>High </a:t>
            </a:r>
            <a:r>
              <a:rPr lang="en-US" sz="1680" dirty="0"/>
              <a:t>risk.</a:t>
            </a:r>
          </a:p>
          <a:p>
            <a:pPr marL="285750" indent="-285750">
              <a:buClr>
                <a:srgbClr val="00B050"/>
              </a:buClr>
              <a:buFont typeface="Wingdings 3" panose="05040102010807070707" pitchFamily="18" charset="2"/>
              <a:buChar char=""/>
            </a:pPr>
            <a:r>
              <a:rPr lang="en-US" sz="1680" dirty="0"/>
              <a:t>Very difficult to move back to change on the previous phase.</a:t>
            </a:r>
          </a:p>
          <a:p>
            <a:pPr marL="285750" indent="-285750">
              <a:buClr>
                <a:srgbClr val="00B050"/>
              </a:buClr>
              <a:buFont typeface="Wingdings 3" panose="05040102010807070707" pitchFamily="18" charset="2"/>
              <a:buChar char=""/>
            </a:pPr>
            <a:r>
              <a:rPr lang="en-US" sz="1680" dirty="0" smtClean="0"/>
              <a:t>Less </a:t>
            </a:r>
            <a:r>
              <a:rPr lang="en-US" sz="1680" dirty="0"/>
              <a:t>effective if requirements are not very clear at the beginning.</a:t>
            </a:r>
          </a:p>
          <a:p>
            <a:pPr marL="285750" indent="-285750">
              <a:buClr>
                <a:srgbClr val="00B050"/>
              </a:buClr>
              <a:buFont typeface="Wingdings 3" panose="05040102010807070707" pitchFamily="18" charset="2"/>
              <a:buChar char=""/>
            </a:pPr>
            <a:r>
              <a:rPr lang="en-US" sz="1680" dirty="0" smtClean="0"/>
              <a:t>Testing </a:t>
            </a:r>
            <a:r>
              <a:rPr lang="en-US" sz="1680" dirty="0"/>
              <a:t>starts once development completes, so more and more chances of bugs to be found</a:t>
            </a:r>
            <a:r>
              <a:rPr lang="en-US" sz="1680" dirty="0" smtClean="0"/>
              <a:t>.</a:t>
            </a:r>
            <a:endParaRPr lang="en-US" sz="1680" dirty="0"/>
          </a:p>
          <a:p>
            <a:pPr>
              <a:buClr>
                <a:srgbClr val="00B050"/>
              </a:buClr>
            </a:pPr>
            <a:r>
              <a:rPr lang="en-US" sz="1680" b="1" dirty="0"/>
              <a:t>When Waterfall Model should be </a:t>
            </a:r>
            <a:r>
              <a:rPr lang="en-US" sz="1680" b="1" dirty="0" smtClean="0"/>
              <a:t>followed - </a:t>
            </a:r>
            <a:endParaRPr lang="en-US" sz="1680" b="1" dirty="0"/>
          </a:p>
          <a:p>
            <a:pPr marL="285750" indent="-285750">
              <a:buClr>
                <a:srgbClr val="00B050"/>
              </a:buClr>
              <a:buFont typeface="Wingdings 3" panose="05040102010807070707" pitchFamily="18" charset="2"/>
              <a:buChar char=""/>
            </a:pPr>
            <a:r>
              <a:rPr lang="en-US" sz="1680" dirty="0" smtClean="0"/>
              <a:t>If </a:t>
            </a:r>
            <a:r>
              <a:rPr lang="en-US" sz="1680" dirty="0"/>
              <a:t>project is small and requirements are very clear.</a:t>
            </a:r>
          </a:p>
          <a:p>
            <a:pPr marL="285750" indent="-285750">
              <a:buClr>
                <a:srgbClr val="00B050"/>
              </a:buClr>
              <a:buFont typeface="Wingdings 3" panose="05040102010807070707" pitchFamily="18" charset="2"/>
              <a:buChar char=""/>
            </a:pPr>
            <a:r>
              <a:rPr lang="en-US" sz="1680" dirty="0"/>
              <a:t>For low budget projects.</a:t>
            </a:r>
          </a:p>
          <a:p>
            <a:pPr marL="285750" indent="-285750">
              <a:buClr>
                <a:srgbClr val="00B050"/>
              </a:buClr>
              <a:buFont typeface="Wingdings 3" panose="05040102010807070707" pitchFamily="18" charset="2"/>
              <a:buChar char=""/>
            </a:pPr>
            <a:r>
              <a:rPr lang="en-US" sz="1680" dirty="0"/>
              <a:t>When changes in the project are stable.</a:t>
            </a:r>
            <a:endParaRPr lang="en-US" sz="1680" dirty="0">
              <a:solidFill>
                <a:srgbClr val="FF0000"/>
              </a:solidFill>
            </a:endParaRPr>
          </a:p>
          <a:p>
            <a:pPr>
              <a:buClr>
                <a:srgbClr val="00B050"/>
              </a:buClr>
            </a:pPr>
            <a:r>
              <a:rPr lang="en-US" sz="1680" b="1" dirty="0" smtClean="0">
                <a:solidFill>
                  <a:srgbClr val="FF0000"/>
                </a:solidFill>
              </a:rPr>
              <a:t>P1.1 – Task 01 </a:t>
            </a:r>
            <a:r>
              <a:rPr lang="en-US" sz="1680" dirty="0" smtClean="0">
                <a:solidFill>
                  <a:srgbClr val="FF0000"/>
                </a:solidFill>
              </a:rPr>
              <a:t>– Describe the Waterfall Development Methodology and using your own example of a program project, describe the stages in reference.</a:t>
            </a:r>
          </a:p>
        </p:txBody>
      </p:sp>
      <p:sp>
        <p:nvSpPr>
          <p:cNvPr id="8" name="Title 2"/>
          <p:cNvSpPr>
            <a:spLocks noGrp="1"/>
          </p:cNvSpPr>
          <p:nvPr>
            <p:ph type="title"/>
          </p:nvPr>
        </p:nvSpPr>
        <p:spPr>
          <a:xfrm>
            <a:off x="70266" y="72008"/>
            <a:ext cx="8859452" cy="548680"/>
          </a:xfrm>
        </p:spPr>
        <p:txBody>
          <a:bodyPr>
            <a:noAutofit/>
          </a:bodyPr>
          <a:lstStyle/>
          <a:p>
            <a:r>
              <a:rPr lang="en-US" sz="2900" dirty="0" smtClean="0"/>
              <a:t>P1.1 - Product Development Methodologies - Waterfall</a:t>
            </a:r>
            <a:endParaRPr lang="en-GB" sz="29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2" descr="https://upload.wikimedia.org/wikipedia/commons/thumb/e/e2/Waterfall_model.svg/350px-Waterfall_model.svg.pn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2" name="Picture 4" descr="https://upload.wikimedia.org/wikipedia/commons/thumb/e/e2/Waterfall_model.svg/350px-Waterfall_mode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628799"/>
            <a:ext cx="3834768" cy="2881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772457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15064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30" b="1" dirty="0" smtClean="0"/>
              <a:t>Incremental</a:t>
            </a:r>
            <a:r>
              <a:rPr lang="en-US" sz="1730" dirty="0"/>
              <a:t> </a:t>
            </a:r>
            <a:r>
              <a:rPr lang="en-US" sz="1730" dirty="0" smtClean="0"/>
              <a:t>- The Incremental Development Model </a:t>
            </a:r>
            <a:r>
              <a:rPr lang="en-US" sz="1730" dirty="0"/>
              <a:t>is a method of </a:t>
            </a:r>
            <a:r>
              <a:rPr lang="en-US" sz="1730" dirty="0" smtClean="0"/>
              <a:t>development </a:t>
            </a:r>
            <a:r>
              <a:rPr lang="en-US" sz="1730" dirty="0"/>
              <a:t>where the product is designed, implemented and tested incrementally (a little more is added each time) until the product is finished. It involves both development and maintenance. The product is defined as finished when it satisfies all of its requirements. This model combines the elements of the waterfall model with the iterative philosophy of prototyping.</a:t>
            </a:r>
          </a:p>
          <a:p>
            <a:pPr marL="285750" indent="-285750">
              <a:buClr>
                <a:srgbClr val="00B050"/>
              </a:buClr>
              <a:buFont typeface="Wingdings 3" panose="05040102010807070707" pitchFamily="18" charset="2"/>
              <a:buChar char=""/>
            </a:pPr>
            <a:r>
              <a:rPr lang="en-US" sz="1730" dirty="0" smtClean="0"/>
              <a:t>The </a:t>
            </a:r>
            <a:r>
              <a:rPr lang="en-US" sz="1730" dirty="0"/>
              <a:t>product is decomposed into a number of components, each of which is designed and built </a:t>
            </a:r>
            <a:r>
              <a:rPr lang="en-US" sz="1730" dirty="0" smtClean="0"/>
              <a:t>separately. </a:t>
            </a:r>
            <a:r>
              <a:rPr lang="en-US" sz="1730" dirty="0"/>
              <a:t>Each component is delivered to the client when it is complete. This allows partial </a:t>
            </a:r>
            <a:r>
              <a:rPr lang="en-US" sz="1730" dirty="0" smtClean="0"/>
              <a:t>utilisation </a:t>
            </a:r>
            <a:r>
              <a:rPr lang="en-US" sz="1730" dirty="0"/>
              <a:t>of the product </a:t>
            </a:r>
            <a:r>
              <a:rPr lang="en-US" sz="1730" dirty="0" smtClean="0"/>
              <a:t>within the process (often phased usage) and </a:t>
            </a:r>
            <a:r>
              <a:rPr lang="en-US" sz="1730" dirty="0"/>
              <a:t>avoids a long development </a:t>
            </a:r>
            <a:r>
              <a:rPr lang="en-US" sz="1730" dirty="0" smtClean="0"/>
              <a:t>time.</a:t>
            </a:r>
          </a:p>
          <a:p>
            <a:pPr marL="285750" indent="-285750">
              <a:buClr>
                <a:srgbClr val="00B050"/>
              </a:buClr>
              <a:buFont typeface="Wingdings 3" panose="05040102010807070707" pitchFamily="18" charset="2"/>
              <a:buChar char=""/>
            </a:pPr>
            <a:r>
              <a:rPr lang="en-US" sz="1730" dirty="0" smtClean="0"/>
              <a:t>It </a:t>
            </a:r>
            <a:r>
              <a:rPr lang="en-US" sz="1730" dirty="0"/>
              <a:t>also avoids a large initial capital outlay and subsequent long waiting period. This model of development also helps ease the traumatic effect of introducing a completely new system </a:t>
            </a:r>
            <a:r>
              <a:rPr lang="en-US" sz="1730" dirty="0" smtClean="0"/>
              <a:t>or product all </a:t>
            </a:r>
            <a:r>
              <a:rPr lang="en-US" sz="1730" dirty="0"/>
              <a:t>at once. </a:t>
            </a:r>
            <a:r>
              <a:rPr lang="en-US" sz="1730" dirty="0" smtClean="0"/>
              <a:t/>
            </a:r>
            <a:br>
              <a:rPr lang="en-US" sz="1730" dirty="0" smtClean="0"/>
            </a:br>
            <a:r>
              <a:rPr lang="en-US" sz="1730" dirty="0" smtClean="0"/>
              <a:t>There </a:t>
            </a:r>
            <a:r>
              <a:rPr lang="en-US" sz="1730" dirty="0"/>
              <a:t>are, however, </a:t>
            </a:r>
            <a:r>
              <a:rPr lang="en-US" sz="1730" dirty="0" smtClean="0"/>
              <a:t/>
            </a:r>
            <a:br>
              <a:rPr lang="en-US" sz="1730" dirty="0" smtClean="0"/>
            </a:br>
            <a:r>
              <a:rPr lang="en-US" sz="1730" dirty="0" smtClean="0"/>
              <a:t>several </a:t>
            </a:r>
            <a:r>
              <a:rPr lang="en-US" sz="1730" dirty="0"/>
              <a:t>problems </a:t>
            </a:r>
            <a:r>
              <a:rPr lang="en-US" sz="1730" dirty="0" smtClean="0"/>
              <a:t/>
            </a:r>
            <a:br>
              <a:rPr lang="en-US" sz="1730" dirty="0" smtClean="0"/>
            </a:br>
            <a:r>
              <a:rPr lang="en-US" sz="1730" dirty="0" smtClean="0"/>
              <a:t>with </a:t>
            </a:r>
            <a:r>
              <a:rPr lang="en-US" sz="1730" dirty="0"/>
              <a:t>this model. </a:t>
            </a:r>
            <a:endParaRPr lang="en-US" sz="1730" dirty="0" smtClean="0"/>
          </a:p>
        </p:txBody>
      </p:sp>
      <p:sp>
        <p:nvSpPr>
          <p:cNvPr id="8" name="Title 2"/>
          <p:cNvSpPr>
            <a:spLocks noGrp="1"/>
          </p:cNvSpPr>
          <p:nvPr>
            <p:ph type="title"/>
          </p:nvPr>
        </p:nvSpPr>
        <p:spPr>
          <a:xfrm>
            <a:off x="70266" y="72008"/>
            <a:ext cx="8859452" cy="548680"/>
          </a:xfrm>
        </p:spPr>
        <p:txBody>
          <a:bodyPr>
            <a:noAutofit/>
          </a:bodyPr>
          <a:lstStyle/>
          <a:p>
            <a:r>
              <a:rPr lang="en-US" sz="2800" dirty="0" smtClean="0"/>
              <a:t>P1.1 - Product Development Methodologies - Incremental</a:t>
            </a:r>
            <a:endParaRPr lang="en-GB" sz="2800" dirty="0"/>
          </a:p>
        </p:txBody>
      </p:sp>
      <p:pic>
        <p:nvPicPr>
          <p:cNvPr id="6146" name="Picture 2" descr="See original image"/>
          <p:cNvPicPr>
            <a:picLocks noChangeAspect="1" noChangeArrowheads="1"/>
          </p:cNvPicPr>
          <p:nvPr/>
        </p:nvPicPr>
        <p:blipFill rotWithShape="1">
          <a:blip r:embed="rId5">
            <a:extLst>
              <a:ext uri="{28A0092B-C50C-407E-A947-70E740481C1C}">
                <a14:useLocalDpi xmlns:a14="http://schemas.microsoft.com/office/drawing/2010/main" val="0"/>
              </a:ext>
            </a:extLst>
          </a:blip>
          <a:srcRect l="3949" t="36264" r="4811" b="25858"/>
          <a:stretch/>
        </p:blipFill>
        <p:spPr bwMode="auto">
          <a:xfrm>
            <a:off x="2699792" y="5228264"/>
            <a:ext cx="4392489" cy="1369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37066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73888"/>
          </a:xfrm>
          <a:prstGeom prst="rect">
            <a:avLst/>
          </a:prstGeom>
        </p:spPr>
        <p:txBody>
          <a:bodyPr wrap="square">
            <a:spAutoFit/>
          </a:bodyPr>
          <a:lstStyle/>
          <a:p>
            <a:pPr>
              <a:buClr>
                <a:srgbClr val="00B050"/>
              </a:buClr>
            </a:pPr>
            <a:r>
              <a:rPr lang="en-US" sz="1420" b="1" dirty="0"/>
              <a:t>Advantages of Incremental model:</a:t>
            </a:r>
          </a:p>
          <a:p>
            <a:pPr marL="285750" indent="-285750">
              <a:buClr>
                <a:srgbClr val="00B050"/>
              </a:buClr>
              <a:buFont typeface="Wingdings 3" panose="05040102010807070707" pitchFamily="18" charset="2"/>
              <a:buChar char=""/>
            </a:pPr>
            <a:r>
              <a:rPr lang="en-US" sz="1420" dirty="0" smtClean="0"/>
              <a:t>Generates </a:t>
            </a:r>
            <a:r>
              <a:rPr lang="en-US" sz="1420" dirty="0"/>
              <a:t>working software quickly and early during the software life cycle.</a:t>
            </a:r>
          </a:p>
          <a:p>
            <a:pPr marL="285750" indent="-285750">
              <a:buClr>
                <a:srgbClr val="00B050"/>
              </a:buClr>
              <a:buFont typeface="Wingdings 3" panose="05040102010807070707" pitchFamily="18" charset="2"/>
              <a:buChar char=""/>
            </a:pPr>
            <a:r>
              <a:rPr lang="en-US" sz="1420" dirty="0"/>
              <a:t>This model is more flexible – less costly to change scope and requirements.</a:t>
            </a:r>
          </a:p>
          <a:p>
            <a:pPr marL="285750" indent="-285750">
              <a:buClr>
                <a:srgbClr val="00B050"/>
              </a:buClr>
              <a:buFont typeface="Wingdings 3" panose="05040102010807070707" pitchFamily="18" charset="2"/>
              <a:buChar char=""/>
            </a:pPr>
            <a:r>
              <a:rPr lang="en-US" sz="1420" dirty="0"/>
              <a:t>It is easier to test and debug during a smaller iteration.</a:t>
            </a:r>
          </a:p>
          <a:p>
            <a:pPr marL="285750" indent="-285750">
              <a:buClr>
                <a:srgbClr val="00B050"/>
              </a:buClr>
              <a:buFont typeface="Wingdings 3" panose="05040102010807070707" pitchFamily="18" charset="2"/>
              <a:buChar char=""/>
            </a:pPr>
            <a:r>
              <a:rPr lang="en-US" sz="1420" dirty="0"/>
              <a:t>In this model customer can respond to each built.</a:t>
            </a:r>
          </a:p>
          <a:p>
            <a:pPr marL="285750" indent="-285750">
              <a:buClr>
                <a:srgbClr val="00B050"/>
              </a:buClr>
              <a:buFont typeface="Wingdings 3" panose="05040102010807070707" pitchFamily="18" charset="2"/>
              <a:buChar char=""/>
            </a:pPr>
            <a:r>
              <a:rPr lang="en-US" sz="1420" dirty="0"/>
              <a:t>Lowers initial delivery cost.</a:t>
            </a:r>
          </a:p>
          <a:p>
            <a:pPr>
              <a:buClr>
                <a:srgbClr val="00B050"/>
              </a:buClr>
            </a:pPr>
            <a:r>
              <a:rPr lang="en-US" sz="1420" b="1" dirty="0" smtClean="0"/>
              <a:t>Disadvantages </a:t>
            </a:r>
            <a:r>
              <a:rPr lang="en-US" sz="1420" b="1" dirty="0"/>
              <a:t>of Incremental model:</a:t>
            </a:r>
          </a:p>
          <a:p>
            <a:pPr marL="285750" indent="-285750">
              <a:buClr>
                <a:srgbClr val="00B050"/>
              </a:buClr>
              <a:buFont typeface="Wingdings 3" panose="05040102010807070707" pitchFamily="18" charset="2"/>
              <a:buChar char=""/>
            </a:pPr>
            <a:r>
              <a:rPr lang="en-US" sz="1420" dirty="0" smtClean="0"/>
              <a:t>Needs </a:t>
            </a:r>
            <a:r>
              <a:rPr lang="en-US" sz="1420" dirty="0"/>
              <a:t>good planning and design.</a:t>
            </a:r>
          </a:p>
          <a:p>
            <a:pPr marL="285750" indent="-285750">
              <a:buClr>
                <a:srgbClr val="00B050"/>
              </a:buClr>
              <a:buFont typeface="Wingdings 3" panose="05040102010807070707" pitchFamily="18" charset="2"/>
              <a:buChar char=""/>
            </a:pPr>
            <a:r>
              <a:rPr lang="en-US" sz="1420" dirty="0"/>
              <a:t>Needs a clear and complete definition of the whole system before it can be broken down and built incrementally.</a:t>
            </a:r>
          </a:p>
          <a:p>
            <a:pPr marL="285750" indent="-285750">
              <a:buClr>
                <a:srgbClr val="00B050"/>
              </a:buClr>
              <a:buFont typeface="Wingdings 3" panose="05040102010807070707" pitchFamily="18" charset="2"/>
              <a:buChar char=""/>
            </a:pPr>
            <a:r>
              <a:rPr lang="en-US" sz="1420" dirty="0"/>
              <a:t>Total cost is higher than waterfall</a:t>
            </a:r>
            <a:r>
              <a:rPr lang="en-US" sz="1420" dirty="0" smtClean="0"/>
              <a:t>.</a:t>
            </a:r>
          </a:p>
          <a:p>
            <a:pPr>
              <a:buClr>
                <a:srgbClr val="00B050"/>
              </a:buClr>
            </a:pPr>
            <a:r>
              <a:rPr lang="en-US" sz="1420" b="1" dirty="0" smtClean="0"/>
              <a:t>When </a:t>
            </a:r>
            <a:r>
              <a:rPr lang="en-US" sz="1420" b="1" dirty="0"/>
              <a:t>to use the Incremental model:</a:t>
            </a:r>
          </a:p>
          <a:p>
            <a:pPr marL="285750" indent="-285750">
              <a:buClr>
                <a:srgbClr val="00B050"/>
              </a:buClr>
              <a:buFont typeface="Wingdings 3" panose="05040102010807070707" pitchFamily="18" charset="2"/>
              <a:buChar char=""/>
            </a:pPr>
            <a:r>
              <a:rPr lang="en-US" sz="1420" dirty="0" smtClean="0"/>
              <a:t>This </a:t>
            </a:r>
            <a:r>
              <a:rPr lang="en-US" sz="1420" dirty="0"/>
              <a:t>model can be used when the requirements of the complete system are clearly defined and understood.</a:t>
            </a:r>
          </a:p>
          <a:p>
            <a:pPr marL="285750" indent="-285750">
              <a:buClr>
                <a:srgbClr val="00B050"/>
              </a:buClr>
              <a:buFont typeface="Wingdings 3" panose="05040102010807070707" pitchFamily="18" charset="2"/>
              <a:buChar char=""/>
            </a:pPr>
            <a:r>
              <a:rPr lang="en-US" sz="1420" dirty="0"/>
              <a:t>Major requirements must be defined; however, some details can evolve with time.</a:t>
            </a:r>
          </a:p>
          <a:p>
            <a:pPr marL="285750" indent="-285750">
              <a:buClr>
                <a:srgbClr val="00B050"/>
              </a:buClr>
              <a:buFont typeface="Wingdings 3" panose="05040102010807070707" pitchFamily="18" charset="2"/>
              <a:buChar char=""/>
            </a:pPr>
            <a:r>
              <a:rPr lang="en-US" sz="1420" dirty="0"/>
              <a:t>There is a need to get a product to </a:t>
            </a:r>
            <a:r>
              <a:rPr lang="en-US" sz="1420" dirty="0" smtClean="0"/>
              <a:t/>
            </a:r>
            <a:br>
              <a:rPr lang="en-US" sz="1420" dirty="0" smtClean="0"/>
            </a:br>
            <a:r>
              <a:rPr lang="en-US" sz="1420" dirty="0" smtClean="0"/>
              <a:t>the </a:t>
            </a:r>
            <a:r>
              <a:rPr lang="en-US" sz="1420" dirty="0"/>
              <a:t>market early.</a:t>
            </a:r>
          </a:p>
          <a:p>
            <a:pPr marL="285750" indent="-285750">
              <a:buClr>
                <a:srgbClr val="00B050"/>
              </a:buClr>
              <a:buFont typeface="Wingdings 3" panose="05040102010807070707" pitchFamily="18" charset="2"/>
              <a:buChar char=""/>
            </a:pPr>
            <a:r>
              <a:rPr lang="en-US" sz="1420" dirty="0"/>
              <a:t>A new technology is being used</a:t>
            </a:r>
          </a:p>
          <a:p>
            <a:pPr marL="285750" indent="-285750">
              <a:buClr>
                <a:srgbClr val="00B050"/>
              </a:buClr>
              <a:buFont typeface="Wingdings 3" panose="05040102010807070707" pitchFamily="18" charset="2"/>
              <a:buChar char=""/>
            </a:pPr>
            <a:r>
              <a:rPr lang="en-US" sz="1420" dirty="0"/>
              <a:t>Resources with needed skill set </a:t>
            </a:r>
            <a:r>
              <a:rPr lang="en-US" sz="1420" dirty="0" smtClean="0"/>
              <a:t/>
            </a:r>
            <a:br>
              <a:rPr lang="en-US" sz="1420" dirty="0" smtClean="0"/>
            </a:br>
            <a:r>
              <a:rPr lang="en-US" sz="1420" dirty="0" smtClean="0"/>
              <a:t>are </a:t>
            </a:r>
            <a:r>
              <a:rPr lang="en-US" sz="1420" dirty="0"/>
              <a:t>not available</a:t>
            </a:r>
          </a:p>
          <a:p>
            <a:pPr marL="285750" indent="-285750">
              <a:buClr>
                <a:srgbClr val="00B050"/>
              </a:buClr>
              <a:buFont typeface="Wingdings 3" panose="05040102010807070707" pitchFamily="18" charset="2"/>
              <a:buChar char=""/>
            </a:pPr>
            <a:r>
              <a:rPr lang="en-US" sz="1420" dirty="0"/>
              <a:t>There are some high risk features </a:t>
            </a:r>
            <a:r>
              <a:rPr lang="en-US" sz="1420" dirty="0" smtClean="0"/>
              <a:t/>
            </a:r>
            <a:br>
              <a:rPr lang="en-US" sz="1420" dirty="0" smtClean="0"/>
            </a:br>
            <a:r>
              <a:rPr lang="en-US" sz="1420" dirty="0" smtClean="0"/>
              <a:t>and </a:t>
            </a:r>
            <a:r>
              <a:rPr lang="en-US" sz="1420" dirty="0"/>
              <a:t>goals</a:t>
            </a:r>
            <a:r>
              <a:rPr lang="en-US" sz="1420" dirty="0" smtClean="0"/>
              <a:t>.</a:t>
            </a:r>
          </a:p>
          <a:p>
            <a:pPr>
              <a:buClr>
                <a:srgbClr val="00B050"/>
              </a:buClr>
            </a:pPr>
            <a:r>
              <a:rPr lang="en-US" sz="1420" b="1" dirty="0">
                <a:solidFill>
                  <a:srgbClr val="FF0000"/>
                </a:solidFill>
              </a:rPr>
              <a:t>P1.1 – Task </a:t>
            </a:r>
            <a:r>
              <a:rPr lang="en-US" sz="1420" b="1" dirty="0" smtClean="0">
                <a:solidFill>
                  <a:srgbClr val="FF0000"/>
                </a:solidFill>
              </a:rPr>
              <a:t>02 </a:t>
            </a:r>
            <a:r>
              <a:rPr lang="en-US" sz="1420" dirty="0">
                <a:solidFill>
                  <a:srgbClr val="FF0000"/>
                </a:solidFill>
              </a:rPr>
              <a:t>– Describe the </a:t>
            </a:r>
            <a:r>
              <a:rPr lang="en-US" sz="1420" dirty="0" smtClean="0">
                <a:solidFill>
                  <a:srgbClr val="FF0000"/>
                </a:solidFill>
              </a:rPr>
              <a:t>Incremental </a:t>
            </a:r>
            <a:r>
              <a:rPr lang="en-US" sz="1420" dirty="0">
                <a:solidFill>
                  <a:srgbClr val="FF0000"/>
                </a:solidFill>
              </a:rPr>
              <a:t>Development Methodology and using your own example of a program project, describe the stages in reference</a:t>
            </a:r>
            <a:r>
              <a:rPr lang="en-US" sz="1420" dirty="0" smtClean="0">
                <a:solidFill>
                  <a:srgbClr val="FF0000"/>
                </a:solidFill>
              </a:rPr>
              <a:t>.</a:t>
            </a:r>
            <a:endParaRPr lang="en-US" sz="142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800" dirty="0" smtClean="0"/>
              <a:t>P1.1 - Product Development Methodologies - Incremental</a:t>
            </a:r>
            <a:endParaRPr lang="en-GB" sz="2800" dirty="0"/>
          </a:p>
        </p:txBody>
      </p:sp>
      <p:pic>
        <p:nvPicPr>
          <p:cNvPr id="3074" name="Picture 2" descr="Incremental lifecycle model in software testing"/>
          <p:cNvPicPr>
            <a:picLocks noChangeAspect="1" noChangeArrowheads="1"/>
          </p:cNvPicPr>
          <p:nvPr/>
        </p:nvPicPr>
        <p:blipFill rotWithShape="1">
          <a:blip r:embed="rId5">
            <a:extLst>
              <a:ext uri="{28A0092B-C50C-407E-A947-70E740481C1C}">
                <a14:useLocalDpi xmlns:a14="http://schemas.microsoft.com/office/drawing/2010/main" val="0"/>
              </a:ext>
            </a:extLst>
          </a:blip>
          <a:srcRect l="2710" t="3527" r="2452" b="18935"/>
          <a:stretch/>
        </p:blipFill>
        <p:spPr bwMode="auto">
          <a:xfrm>
            <a:off x="3563888" y="4408309"/>
            <a:ext cx="3528391" cy="1612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57121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262979"/>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80" b="1" dirty="0" smtClean="0"/>
              <a:t>Spiral</a:t>
            </a:r>
            <a:r>
              <a:rPr lang="en-US" sz="1680" dirty="0"/>
              <a:t> </a:t>
            </a:r>
            <a:r>
              <a:rPr lang="en-US" sz="1680" dirty="0" smtClean="0"/>
              <a:t>- The </a:t>
            </a:r>
            <a:r>
              <a:rPr lang="en-US" sz="1680" dirty="0"/>
              <a:t>spiral model is similar to the incremental model, with more emphasis placed on risk analysis. The spiral model has four phases: Planning, Risk Analysis, Engineering and Evaluation. A software project repeatedly passes through these phases in </a:t>
            </a:r>
            <a:r>
              <a:rPr lang="en-US" sz="1680" dirty="0" smtClean="0"/>
              <a:t>stages (called </a:t>
            </a:r>
            <a:r>
              <a:rPr lang="en-US" sz="1680" dirty="0"/>
              <a:t>Spirals in this model). The baseline spiral, starting in the planning phase, requirements are gathered and risk is assessed. Each subsequent spirals builds on the baseline spiral.</a:t>
            </a:r>
          </a:p>
          <a:p>
            <a:pPr marL="285750" indent="-285750">
              <a:buClr>
                <a:srgbClr val="00B050"/>
              </a:buClr>
              <a:buFont typeface="Wingdings 3" panose="05040102010807070707" pitchFamily="18" charset="2"/>
              <a:buChar char=""/>
            </a:pPr>
            <a:r>
              <a:rPr lang="en-US" sz="1680" b="1" dirty="0" smtClean="0"/>
              <a:t>Planning Phase</a:t>
            </a:r>
            <a:r>
              <a:rPr lang="en-US" sz="1680" dirty="0" smtClean="0"/>
              <a:t> - </a:t>
            </a:r>
            <a:r>
              <a:rPr lang="en-US" sz="1680" dirty="0"/>
              <a:t>Requirements are gathered during the planning phase. Requirements like </a:t>
            </a:r>
            <a:r>
              <a:rPr lang="en-US" sz="1680" dirty="0" smtClean="0"/>
              <a:t>the business requirement specifications </a:t>
            </a:r>
            <a:r>
              <a:rPr lang="en-US" sz="1680" dirty="0"/>
              <a:t>and </a:t>
            </a:r>
            <a:r>
              <a:rPr lang="en-US" sz="1680" dirty="0" smtClean="0"/>
              <a:t>system requirement specifications.</a:t>
            </a:r>
            <a:endParaRPr lang="en-US" sz="1680" dirty="0"/>
          </a:p>
          <a:p>
            <a:pPr marL="285750" indent="-285750">
              <a:buClr>
                <a:srgbClr val="00B050"/>
              </a:buClr>
              <a:buFont typeface="Wingdings 3" panose="05040102010807070707" pitchFamily="18" charset="2"/>
              <a:buChar char=""/>
            </a:pPr>
            <a:r>
              <a:rPr lang="en-US" sz="1680" b="1" dirty="0" smtClean="0"/>
              <a:t>Risk Analysis</a:t>
            </a:r>
            <a:r>
              <a:rPr lang="en-US" sz="1680" dirty="0" smtClean="0"/>
              <a:t> - </a:t>
            </a:r>
            <a:r>
              <a:rPr lang="en-US" sz="1680" dirty="0"/>
              <a:t>In the risk analysis phase, a process is undertaken to identify risk and alternate solutions. </a:t>
            </a:r>
            <a:r>
              <a:rPr lang="en-US" sz="1680" dirty="0" smtClean="0"/>
              <a:t>A </a:t>
            </a:r>
            <a:r>
              <a:rPr lang="en-US" sz="1680" dirty="0"/>
              <a:t>prototype is produced at the end of the risk analysis </a:t>
            </a:r>
            <a:r>
              <a:rPr lang="en-US" sz="1680" dirty="0" smtClean="0"/>
              <a:t>phase. If </a:t>
            </a:r>
            <a:r>
              <a:rPr lang="en-US" sz="1680" dirty="0"/>
              <a:t>any risk is found during the risk analysis then alternate solutions are suggested and implemented.</a:t>
            </a:r>
          </a:p>
          <a:p>
            <a:pPr marL="285750" indent="-285750">
              <a:buClr>
                <a:srgbClr val="00B050"/>
              </a:buClr>
              <a:buFont typeface="Wingdings 3" panose="05040102010807070707" pitchFamily="18" charset="2"/>
              <a:buChar char=""/>
            </a:pPr>
            <a:r>
              <a:rPr lang="en-US" sz="1680" b="1" dirty="0" smtClean="0"/>
              <a:t>Engineering Phase</a:t>
            </a:r>
            <a:r>
              <a:rPr lang="en-US" sz="1680" dirty="0" smtClean="0"/>
              <a:t> - </a:t>
            </a:r>
            <a:r>
              <a:rPr lang="en-US" sz="1680" dirty="0"/>
              <a:t>In this phase software is developed, along with testing at the end of the phase. Hence in this phase the development and testing is done.</a:t>
            </a:r>
          </a:p>
          <a:p>
            <a:pPr marL="285750" indent="-285750">
              <a:buClr>
                <a:srgbClr val="00B050"/>
              </a:buClr>
              <a:buFont typeface="Wingdings 3" panose="05040102010807070707" pitchFamily="18" charset="2"/>
              <a:buChar char=""/>
            </a:pPr>
            <a:r>
              <a:rPr lang="en-US" sz="1680" b="1" dirty="0" smtClean="0"/>
              <a:t>Evaluation phase</a:t>
            </a:r>
            <a:r>
              <a:rPr lang="en-US" sz="1680" dirty="0" smtClean="0"/>
              <a:t> - </a:t>
            </a:r>
            <a:r>
              <a:rPr lang="en-US" sz="1680" dirty="0"/>
              <a:t>This phase allows the customer to evaluate the output of the project to date before the project continues to the next spiral. </a:t>
            </a:r>
            <a:endParaRPr lang="en-US" sz="1680" dirty="0" smtClean="0"/>
          </a:p>
        </p:txBody>
      </p:sp>
      <p:sp>
        <p:nvSpPr>
          <p:cNvPr id="8" name="Title 2"/>
          <p:cNvSpPr>
            <a:spLocks noGrp="1"/>
          </p:cNvSpPr>
          <p:nvPr>
            <p:ph type="title"/>
          </p:nvPr>
        </p:nvSpPr>
        <p:spPr>
          <a:xfrm>
            <a:off x="70266" y="72008"/>
            <a:ext cx="8859452" cy="548680"/>
          </a:xfrm>
        </p:spPr>
        <p:txBody>
          <a:bodyPr>
            <a:noAutofit/>
          </a:bodyPr>
          <a:lstStyle/>
          <a:p>
            <a:r>
              <a:rPr lang="en-US" sz="3200" dirty="0" smtClean="0"/>
              <a:t>P1.1 - Product Development Methodologies - Spiral</a:t>
            </a:r>
            <a:endParaRPr lang="en-GB" sz="3200" dirty="0"/>
          </a:p>
        </p:txBody>
      </p:sp>
    </p:spTree>
    <p:extLst>
      <p:ext uri="{BB962C8B-B14F-4D97-AF65-F5344CB8AC3E}">
        <p14:creationId xmlns:p14="http://schemas.microsoft.com/office/powerpoint/2010/main" val="4220890766"/>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80848" cy="5743111"/>
          </a:xfrm>
          <a:prstGeom prst="rect">
            <a:avLst/>
          </a:prstGeom>
        </p:spPr>
        <p:txBody>
          <a:bodyPr wrap="square">
            <a:spAutoFit/>
          </a:bodyPr>
          <a:lstStyle/>
          <a:p>
            <a:pPr>
              <a:buClr>
                <a:srgbClr val="00B050"/>
              </a:buClr>
            </a:pPr>
            <a:r>
              <a:rPr lang="en-US" sz="1540" b="1" dirty="0" smtClean="0"/>
              <a:t>Advantages of Spiral model</a:t>
            </a:r>
          </a:p>
          <a:p>
            <a:pPr marL="285750" indent="-285750">
              <a:buClr>
                <a:srgbClr val="00B050"/>
              </a:buClr>
              <a:buFont typeface="Wingdings 3" panose="05040102010807070707" pitchFamily="18" charset="2"/>
              <a:buChar char=""/>
            </a:pPr>
            <a:r>
              <a:rPr lang="en-US" sz="1540" dirty="0" smtClean="0"/>
              <a:t>High amount of risk analysis hence, avoidance of Risk is enhanced.</a:t>
            </a:r>
          </a:p>
          <a:p>
            <a:pPr marL="285750" indent="-285750">
              <a:buClr>
                <a:srgbClr val="00B050"/>
              </a:buClr>
              <a:buFont typeface="Wingdings 3" panose="05040102010807070707" pitchFamily="18" charset="2"/>
              <a:buChar char=""/>
            </a:pPr>
            <a:r>
              <a:rPr lang="en-US" sz="1540" dirty="0" smtClean="0"/>
              <a:t>Good for large and mission-critical projects.</a:t>
            </a:r>
          </a:p>
          <a:p>
            <a:pPr marL="285750" indent="-285750">
              <a:buClr>
                <a:srgbClr val="00B050"/>
              </a:buClr>
              <a:buFont typeface="Wingdings 3" panose="05040102010807070707" pitchFamily="18" charset="2"/>
              <a:buChar char=""/>
            </a:pPr>
            <a:r>
              <a:rPr lang="en-US" sz="1540" dirty="0" smtClean="0"/>
              <a:t>Strong approval and documentation control.</a:t>
            </a:r>
          </a:p>
          <a:p>
            <a:pPr marL="285750" indent="-285750">
              <a:buClr>
                <a:srgbClr val="00B050"/>
              </a:buClr>
              <a:buFont typeface="Wingdings 3" panose="05040102010807070707" pitchFamily="18" charset="2"/>
              <a:buChar char=""/>
            </a:pPr>
            <a:r>
              <a:rPr lang="en-US" sz="1540" dirty="0" smtClean="0"/>
              <a:t>Additional Functionality can be added at a later date.</a:t>
            </a:r>
          </a:p>
          <a:p>
            <a:pPr marL="285750" indent="-285750">
              <a:buClr>
                <a:srgbClr val="00B050"/>
              </a:buClr>
              <a:buFont typeface="Wingdings 3" panose="05040102010807070707" pitchFamily="18" charset="2"/>
              <a:buChar char=""/>
            </a:pPr>
            <a:r>
              <a:rPr lang="en-US" sz="1540" dirty="0" smtClean="0"/>
              <a:t>Software is produced early in the software life cycle.</a:t>
            </a:r>
          </a:p>
          <a:p>
            <a:pPr>
              <a:buClr>
                <a:srgbClr val="00B050"/>
              </a:buClr>
            </a:pPr>
            <a:r>
              <a:rPr lang="en-US" sz="1540" b="1" dirty="0" smtClean="0"/>
              <a:t>Disadvantages of Spiral model</a:t>
            </a:r>
          </a:p>
          <a:p>
            <a:pPr marL="285750" indent="-285750">
              <a:buClr>
                <a:srgbClr val="00B050"/>
              </a:buClr>
              <a:buFont typeface="Wingdings 3" panose="05040102010807070707" pitchFamily="18" charset="2"/>
              <a:buChar char=""/>
            </a:pPr>
            <a:r>
              <a:rPr lang="en-US" sz="1540" dirty="0"/>
              <a:t>Project’s success is highly dependent on the risk analysis phase.</a:t>
            </a:r>
          </a:p>
          <a:p>
            <a:pPr marL="285750" indent="-285750">
              <a:buClr>
                <a:srgbClr val="00B050"/>
              </a:buClr>
              <a:buFont typeface="Wingdings 3" panose="05040102010807070707" pitchFamily="18" charset="2"/>
              <a:buChar char=""/>
            </a:pPr>
            <a:r>
              <a:rPr lang="en-US" sz="1540" dirty="0" smtClean="0"/>
              <a:t>Can be a costly model to use.</a:t>
            </a:r>
          </a:p>
          <a:p>
            <a:pPr marL="285750" indent="-285750">
              <a:buClr>
                <a:srgbClr val="00B050"/>
              </a:buClr>
              <a:buFont typeface="Wingdings 3" panose="05040102010807070707" pitchFamily="18" charset="2"/>
              <a:buChar char=""/>
            </a:pPr>
            <a:r>
              <a:rPr lang="en-US" sz="1540" dirty="0" smtClean="0"/>
              <a:t>Risk analysis requires highly specific expertise.</a:t>
            </a:r>
          </a:p>
          <a:p>
            <a:pPr marL="285750" indent="-285750">
              <a:buClr>
                <a:srgbClr val="00B050"/>
              </a:buClr>
              <a:buFont typeface="Wingdings 3" panose="05040102010807070707" pitchFamily="18" charset="2"/>
              <a:buChar char=""/>
            </a:pPr>
            <a:r>
              <a:rPr lang="en-US" sz="1540" dirty="0" smtClean="0"/>
              <a:t>Doesn’t work well for smaller projects.</a:t>
            </a:r>
          </a:p>
          <a:p>
            <a:pPr>
              <a:buClr>
                <a:srgbClr val="00B050"/>
              </a:buClr>
            </a:pPr>
            <a:r>
              <a:rPr lang="en-US" sz="1540" b="1" dirty="0" smtClean="0"/>
              <a:t>When to use Spiral model</a:t>
            </a:r>
          </a:p>
          <a:p>
            <a:pPr marL="285750" indent="-285750">
              <a:buClr>
                <a:srgbClr val="00B050"/>
              </a:buClr>
              <a:buFont typeface="Wingdings 3" panose="05040102010807070707" pitchFamily="18" charset="2"/>
              <a:buChar char=""/>
            </a:pPr>
            <a:r>
              <a:rPr lang="en-US" sz="1540" dirty="0" smtClean="0"/>
              <a:t>When costs and risk evaluation is important</a:t>
            </a:r>
          </a:p>
          <a:p>
            <a:pPr marL="285750" indent="-285750">
              <a:buClr>
                <a:srgbClr val="00B050"/>
              </a:buClr>
              <a:buFont typeface="Wingdings 3" panose="05040102010807070707" pitchFamily="18" charset="2"/>
              <a:buChar char=""/>
            </a:pPr>
            <a:r>
              <a:rPr lang="en-US" sz="1540" dirty="0" smtClean="0"/>
              <a:t>For medium to high-risk projects</a:t>
            </a:r>
          </a:p>
          <a:p>
            <a:pPr marL="285750" indent="-285750">
              <a:buClr>
                <a:srgbClr val="00B050"/>
              </a:buClr>
              <a:buFont typeface="Wingdings 3" panose="05040102010807070707" pitchFamily="18" charset="2"/>
              <a:buChar char=""/>
            </a:pPr>
            <a:r>
              <a:rPr lang="en-US" sz="1540" dirty="0" smtClean="0"/>
              <a:t>Long-term project commitment unwise because of </a:t>
            </a:r>
            <a:br>
              <a:rPr lang="en-US" sz="1540" dirty="0" smtClean="0"/>
            </a:br>
            <a:r>
              <a:rPr lang="en-US" sz="1540" dirty="0" smtClean="0"/>
              <a:t>potential changes to economic priorities</a:t>
            </a:r>
          </a:p>
          <a:p>
            <a:pPr marL="285750" indent="-285750">
              <a:buClr>
                <a:srgbClr val="00B050"/>
              </a:buClr>
              <a:buFont typeface="Wingdings 3" panose="05040102010807070707" pitchFamily="18" charset="2"/>
              <a:buChar char=""/>
            </a:pPr>
            <a:r>
              <a:rPr lang="en-US" sz="1540" dirty="0" smtClean="0"/>
              <a:t>Users are unsure of their needs</a:t>
            </a:r>
          </a:p>
          <a:p>
            <a:pPr marL="285750" indent="-285750">
              <a:buClr>
                <a:srgbClr val="00B050"/>
              </a:buClr>
              <a:buFont typeface="Wingdings 3" panose="05040102010807070707" pitchFamily="18" charset="2"/>
              <a:buChar char=""/>
            </a:pPr>
            <a:r>
              <a:rPr lang="en-US" sz="1540" dirty="0" smtClean="0"/>
              <a:t>Requirements are complex</a:t>
            </a:r>
          </a:p>
          <a:p>
            <a:pPr marL="285750" indent="-285750">
              <a:buClr>
                <a:srgbClr val="00B050"/>
              </a:buClr>
              <a:buFont typeface="Wingdings 3" panose="05040102010807070707" pitchFamily="18" charset="2"/>
              <a:buChar char=""/>
            </a:pPr>
            <a:r>
              <a:rPr lang="en-US" sz="1540" dirty="0" smtClean="0"/>
              <a:t>New product line</a:t>
            </a:r>
          </a:p>
          <a:p>
            <a:pPr marL="285750" indent="-285750">
              <a:buClr>
                <a:srgbClr val="00B050"/>
              </a:buClr>
              <a:buFont typeface="Wingdings 3" panose="05040102010807070707" pitchFamily="18" charset="2"/>
              <a:buChar char=""/>
            </a:pPr>
            <a:r>
              <a:rPr lang="en-US" sz="1540" dirty="0" smtClean="0"/>
              <a:t>Significant changes are expected (research and </a:t>
            </a:r>
            <a:br>
              <a:rPr lang="en-US" sz="1540" dirty="0" smtClean="0"/>
            </a:br>
            <a:r>
              <a:rPr lang="en-US" sz="1540" dirty="0" smtClean="0"/>
              <a:t>exploration)</a:t>
            </a:r>
          </a:p>
          <a:p>
            <a:pPr>
              <a:buClr>
                <a:srgbClr val="00B050"/>
              </a:buClr>
            </a:pPr>
            <a:r>
              <a:rPr lang="en-US" sz="1540" b="1" dirty="0">
                <a:solidFill>
                  <a:srgbClr val="FF0000"/>
                </a:solidFill>
              </a:rPr>
              <a:t>P1.1 – Task </a:t>
            </a:r>
            <a:r>
              <a:rPr lang="en-US" sz="1540" b="1" dirty="0" smtClean="0">
                <a:solidFill>
                  <a:srgbClr val="FF0000"/>
                </a:solidFill>
              </a:rPr>
              <a:t>03 </a:t>
            </a:r>
            <a:r>
              <a:rPr lang="en-US" sz="1540" dirty="0">
                <a:solidFill>
                  <a:srgbClr val="FF0000"/>
                </a:solidFill>
              </a:rPr>
              <a:t>– Describe the </a:t>
            </a:r>
            <a:r>
              <a:rPr lang="en-US" sz="1540" dirty="0" smtClean="0">
                <a:solidFill>
                  <a:srgbClr val="FF0000"/>
                </a:solidFill>
              </a:rPr>
              <a:t>Spiral </a:t>
            </a:r>
            <a:r>
              <a:rPr lang="en-US" sz="1540" dirty="0">
                <a:solidFill>
                  <a:srgbClr val="FF0000"/>
                </a:solidFill>
              </a:rPr>
              <a:t>Development Methodology and using your own example of a program project, describe the stages in reference</a:t>
            </a:r>
            <a:r>
              <a:rPr lang="en-US" sz="1540" dirty="0" smtClean="0">
                <a:solidFill>
                  <a:srgbClr val="FF0000"/>
                </a:solidFill>
              </a:rPr>
              <a:t>.</a:t>
            </a:r>
            <a:endParaRPr lang="en-US" sz="154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200" dirty="0" smtClean="0"/>
              <a:t>P1.1 - Product Development Methodologies - Spiral</a:t>
            </a:r>
            <a:endParaRPr lang="en-GB" sz="3200" dirty="0"/>
          </a:p>
        </p:txBody>
      </p:sp>
      <p:pic>
        <p:nvPicPr>
          <p:cNvPr id="4098" name="Picture 2" descr="See original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996951"/>
            <a:ext cx="3252256" cy="2993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72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016758"/>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b="1" dirty="0" smtClean="0"/>
              <a:t>Agile development</a:t>
            </a:r>
            <a:r>
              <a:rPr lang="en-US" sz="1600" b="1" dirty="0"/>
              <a:t> </a:t>
            </a:r>
            <a:r>
              <a:rPr lang="en-US" sz="1600" dirty="0" smtClean="0"/>
              <a:t>- Software </a:t>
            </a:r>
            <a:r>
              <a:rPr lang="en-US" sz="1600" dirty="0"/>
              <a:t>is developed in incremental, rapid cycles. This results in small incremental releases with each release building on previous functionality. Each release is thoroughly tested to ensure software quality is maintained. It is used for time critical applications. </a:t>
            </a:r>
            <a:r>
              <a:rPr lang="en-US" sz="1600" dirty="0" smtClean="0"/>
              <a:t>Extreme </a:t>
            </a:r>
            <a:r>
              <a:rPr lang="en-US" sz="1600" dirty="0"/>
              <a:t>Programming (XP) is currently one of the most well known agile development life cycle model</a:t>
            </a:r>
            <a:r>
              <a:rPr lang="en-US" sz="1600" dirty="0" smtClean="0"/>
              <a:t>.</a:t>
            </a:r>
          </a:p>
          <a:p>
            <a:pPr marL="285750" indent="-285750">
              <a:buClr>
                <a:srgbClr val="00B050"/>
              </a:buClr>
              <a:buFont typeface="Wingdings 3" panose="05040102010807070707" pitchFamily="18" charset="2"/>
              <a:buChar char=""/>
            </a:pPr>
            <a:r>
              <a:rPr lang="en-US" sz="1600" dirty="0" smtClean="0"/>
              <a:t>Think of it like developing Windows. First the Beta release, then tweaks, add-ons, updates and bug fixes.</a:t>
            </a:r>
          </a:p>
          <a:p>
            <a:pPr marL="285750" indent="-285750">
              <a:buClr>
                <a:srgbClr val="00B050"/>
              </a:buClr>
              <a:buFont typeface="Wingdings 3" panose="05040102010807070707" pitchFamily="18" charset="2"/>
              <a:buChar char=""/>
            </a:pPr>
            <a:r>
              <a:rPr lang="en-US" sz="1600" dirty="0" smtClean="0"/>
              <a:t>Each time this happens the next person who downloads and installs Windows will have all those component parts integrated already into their version.</a:t>
            </a:r>
          </a:p>
          <a:p>
            <a:pPr marL="285750" indent="-285750">
              <a:buClr>
                <a:srgbClr val="00B050"/>
              </a:buClr>
              <a:buFont typeface="Wingdings 3" panose="05040102010807070707" pitchFamily="18" charset="2"/>
              <a:buChar char=""/>
            </a:pPr>
            <a:r>
              <a:rPr lang="en-US" sz="1600" dirty="0" smtClean="0"/>
              <a:t>When the fixes etc. get too much </a:t>
            </a:r>
            <a:br>
              <a:rPr lang="en-US" sz="1600" dirty="0" smtClean="0"/>
            </a:br>
            <a:r>
              <a:rPr lang="en-US" sz="1600" dirty="0" smtClean="0"/>
              <a:t>for separate downloads, the release </a:t>
            </a:r>
            <a:br>
              <a:rPr lang="en-US" sz="1600" dirty="0" smtClean="0"/>
            </a:br>
            <a:r>
              <a:rPr lang="en-US" sz="1600" dirty="0" smtClean="0"/>
              <a:t>become  Windows 1.2, or 1.3 etc.</a:t>
            </a:r>
          </a:p>
          <a:p>
            <a:pPr marL="285750" indent="-285750">
              <a:buClr>
                <a:srgbClr val="00B050"/>
              </a:buClr>
              <a:buFont typeface="Wingdings 3" panose="05040102010807070707" pitchFamily="18" charset="2"/>
              <a:buChar char=""/>
            </a:pPr>
            <a:r>
              <a:rPr lang="en-US" sz="1600" dirty="0" smtClean="0"/>
              <a:t>Only when the company has a whole</a:t>
            </a:r>
            <a:br>
              <a:rPr lang="en-US" sz="1600" dirty="0" smtClean="0"/>
            </a:br>
            <a:r>
              <a:rPr lang="en-US" sz="1600" dirty="0" smtClean="0"/>
              <a:t>new versions with a different identity</a:t>
            </a:r>
            <a:br>
              <a:rPr lang="en-US" sz="1600" dirty="0" smtClean="0"/>
            </a:br>
            <a:r>
              <a:rPr lang="en-US" sz="1600" dirty="0" smtClean="0"/>
              <a:t>will they then release a new</a:t>
            </a:r>
            <a:br>
              <a:rPr lang="en-US" sz="1600" dirty="0" smtClean="0"/>
            </a:br>
            <a:r>
              <a:rPr lang="en-US" sz="1600" dirty="0" smtClean="0"/>
              <a:t>version in its entirety. This may be</a:t>
            </a:r>
            <a:br>
              <a:rPr lang="en-US" sz="1600" dirty="0" smtClean="0"/>
            </a:br>
            <a:r>
              <a:rPr lang="en-US" sz="1600" dirty="0" smtClean="0"/>
              <a:t>within 1 year of the previous</a:t>
            </a:r>
            <a:br>
              <a:rPr lang="en-US" sz="1600" dirty="0" smtClean="0"/>
            </a:br>
            <a:r>
              <a:rPr lang="en-US" sz="1600" dirty="0" smtClean="0"/>
              <a:t>released version.</a:t>
            </a:r>
            <a:endParaRPr lang="en-US" sz="160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P1.1 - Product Development Methodologies - Agile</a:t>
            </a:r>
            <a:endParaRPr lang="en-GB" sz="3200" dirty="0"/>
          </a:p>
        </p:txBody>
      </p:sp>
      <p:pic>
        <p:nvPicPr>
          <p:cNvPr id="5122" name="Picture 2" descr="See original image"/>
          <p:cNvPicPr>
            <a:picLocks noChangeAspect="1" noChangeArrowheads="1"/>
          </p:cNvPicPr>
          <p:nvPr/>
        </p:nvPicPr>
        <p:blipFill rotWithShape="1">
          <a:blip r:embed="rId5">
            <a:extLst>
              <a:ext uri="{28A0092B-C50C-407E-A947-70E740481C1C}">
                <a14:useLocalDpi xmlns:a14="http://schemas.microsoft.com/office/drawing/2010/main" val="0"/>
              </a:ext>
            </a:extLst>
          </a:blip>
          <a:srcRect l="10584" t="4191" r="3234" b="4954"/>
          <a:stretch/>
        </p:blipFill>
        <p:spPr bwMode="auto">
          <a:xfrm>
            <a:off x="3957894" y="3717032"/>
            <a:ext cx="3134386" cy="2914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51352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43111"/>
          </a:xfrm>
          <a:prstGeom prst="rect">
            <a:avLst/>
          </a:prstGeom>
        </p:spPr>
        <p:txBody>
          <a:bodyPr wrap="square">
            <a:spAutoFit/>
          </a:bodyPr>
          <a:lstStyle/>
          <a:p>
            <a:pPr>
              <a:buClr>
                <a:srgbClr val="00B050"/>
              </a:buClr>
            </a:pPr>
            <a:r>
              <a:rPr lang="en-US" sz="1360" b="1" dirty="0"/>
              <a:t>Advantages of Agile </a:t>
            </a:r>
            <a:r>
              <a:rPr lang="en-US" sz="1360" b="1" dirty="0" smtClean="0"/>
              <a:t>model -</a:t>
            </a:r>
            <a:endParaRPr lang="en-US" sz="1360" b="1" dirty="0"/>
          </a:p>
          <a:p>
            <a:pPr marL="285750" indent="-285750">
              <a:buClr>
                <a:srgbClr val="00B050"/>
              </a:buClr>
              <a:buFont typeface="Wingdings 3" panose="05040102010807070707" pitchFamily="18" charset="2"/>
              <a:buChar char=""/>
            </a:pPr>
            <a:r>
              <a:rPr lang="en-US" sz="1360" dirty="0" smtClean="0"/>
              <a:t>Customer </a:t>
            </a:r>
            <a:r>
              <a:rPr lang="en-US" sz="1360" dirty="0"/>
              <a:t>satisfaction by rapid, continuous delivery of useful software.</a:t>
            </a:r>
          </a:p>
          <a:p>
            <a:pPr marL="285750" indent="-285750">
              <a:buClr>
                <a:srgbClr val="00B050"/>
              </a:buClr>
              <a:buFont typeface="Wingdings 3" panose="05040102010807070707" pitchFamily="18" charset="2"/>
              <a:buChar char=""/>
            </a:pPr>
            <a:r>
              <a:rPr lang="en-US" sz="1360" dirty="0"/>
              <a:t>People and interactions are emphasized rather than process and tools. Customers, developers and testers constantly interact with each other.</a:t>
            </a:r>
          </a:p>
          <a:p>
            <a:pPr marL="285750" indent="-285750">
              <a:buClr>
                <a:srgbClr val="00B050"/>
              </a:buClr>
              <a:buFont typeface="Wingdings 3" panose="05040102010807070707" pitchFamily="18" charset="2"/>
              <a:buChar char=""/>
            </a:pPr>
            <a:r>
              <a:rPr lang="en-US" sz="1360" dirty="0"/>
              <a:t>Working software is delivered frequently (weeks rather than months).</a:t>
            </a:r>
          </a:p>
          <a:p>
            <a:pPr marL="285750" indent="-285750">
              <a:buClr>
                <a:srgbClr val="00B050"/>
              </a:buClr>
              <a:buFont typeface="Wingdings 3" panose="05040102010807070707" pitchFamily="18" charset="2"/>
              <a:buChar char=""/>
            </a:pPr>
            <a:r>
              <a:rPr lang="en-US" sz="1360" dirty="0"/>
              <a:t>Face-to-face conversation is the best form of communication.</a:t>
            </a:r>
          </a:p>
          <a:p>
            <a:pPr marL="285750" indent="-285750">
              <a:buClr>
                <a:srgbClr val="00B050"/>
              </a:buClr>
              <a:buFont typeface="Wingdings 3" panose="05040102010807070707" pitchFamily="18" charset="2"/>
              <a:buChar char=""/>
            </a:pPr>
            <a:r>
              <a:rPr lang="en-US" sz="1360" dirty="0"/>
              <a:t>Close, daily cooperation between business people and developers.</a:t>
            </a:r>
          </a:p>
          <a:p>
            <a:pPr marL="285750" indent="-285750">
              <a:buClr>
                <a:srgbClr val="00B050"/>
              </a:buClr>
              <a:buFont typeface="Wingdings 3" panose="05040102010807070707" pitchFamily="18" charset="2"/>
              <a:buChar char=""/>
            </a:pPr>
            <a:r>
              <a:rPr lang="en-US" sz="1360" dirty="0"/>
              <a:t>Continuous attention to technical excellence and good design.</a:t>
            </a:r>
          </a:p>
          <a:p>
            <a:pPr marL="285750" indent="-285750">
              <a:buClr>
                <a:srgbClr val="00B050"/>
              </a:buClr>
              <a:buFont typeface="Wingdings 3" panose="05040102010807070707" pitchFamily="18" charset="2"/>
              <a:buChar char=""/>
            </a:pPr>
            <a:r>
              <a:rPr lang="en-US" sz="1360" dirty="0"/>
              <a:t>Regular adaptation to changing circumstances.</a:t>
            </a:r>
          </a:p>
          <a:p>
            <a:pPr marL="285750" indent="-285750">
              <a:buClr>
                <a:srgbClr val="00B050"/>
              </a:buClr>
              <a:buFont typeface="Wingdings 3" panose="05040102010807070707" pitchFamily="18" charset="2"/>
              <a:buChar char=""/>
            </a:pPr>
            <a:r>
              <a:rPr lang="en-US" sz="1360" dirty="0"/>
              <a:t>Even late changes in requirements are welcomed</a:t>
            </a:r>
          </a:p>
          <a:p>
            <a:pPr>
              <a:buClr>
                <a:srgbClr val="00B050"/>
              </a:buClr>
            </a:pPr>
            <a:r>
              <a:rPr lang="en-US" sz="1360" b="1" dirty="0"/>
              <a:t>Disadvantages of Agile </a:t>
            </a:r>
            <a:r>
              <a:rPr lang="en-US" sz="1360" b="1" dirty="0" smtClean="0"/>
              <a:t>model - </a:t>
            </a:r>
            <a:endParaRPr lang="en-US" sz="1360" dirty="0"/>
          </a:p>
          <a:p>
            <a:pPr marL="285750" indent="-285750">
              <a:buClr>
                <a:srgbClr val="00B050"/>
              </a:buClr>
              <a:buFont typeface="Wingdings 3" panose="05040102010807070707" pitchFamily="18" charset="2"/>
              <a:buChar char=""/>
            </a:pPr>
            <a:r>
              <a:rPr lang="en-US" sz="1360" dirty="0"/>
              <a:t>In case of some software deliverables, especially the large ones, it is difficult to assess the effort required at the beginning of the software development life cycle.</a:t>
            </a:r>
          </a:p>
          <a:p>
            <a:pPr marL="285750" indent="-285750">
              <a:buClr>
                <a:srgbClr val="00B050"/>
              </a:buClr>
              <a:buFont typeface="Wingdings 3" panose="05040102010807070707" pitchFamily="18" charset="2"/>
              <a:buChar char=""/>
            </a:pPr>
            <a:r>
              <a:rPr lang="en-US" sz="1360" dirty="0"/>
              <a:t>There is lack of emphasis on necessary designing and documentation.</a:t>
            </a:r>
          </a:p>
          <a:p>
            <a:pPr marL="285750" indent="-285750">
              <a:buClr>
                <a:srgbClr val="00B050"/>
              </a:buClr>
              <a:buFont typeface="Wingdings 3" panose="05040102010807070707" pitchFamily="18" charset="2"/>
              <a:buChar char=""/>
            </a:pPr>
            <a:r>
              <a:rPr lang="en-US" sz="1360" dirty="0"/>
              <a:t>The project can easily get taken off track if the customer representative is not clear what final outcome that they want.</a:t>
            </a:r>
          </a:p>
          <a:p>
            <a:pPr marL="285750" indent="-285750">
              <a:buClr>
                <a:srgbClr val="00B050"/>
              </a:buClr>
              <a:buFont typeface="Wingdings 3" panose="05040102010807070707" pitchFamily="18" charset="2"/>
              <a:buChar char=""/>
            </a:pPr>
            <a:r>
              <a:rPr lang="en-US" sz="1360" dirty="0"/>
              <a:t>Only senior programmers are capable of taking the kind of decisions required during the development process. Hence it has no place for newbie programmers, unless combined with experienced resources.</a:t>
            </a:r>
          </a:p>
          <a:p>
            <a:pPr>
              <a:buClr>
                <a:srgbClr val="00B050"/>
              </a:buClr>
            </a:pPr>
            <a:r>
              <a:rPr lang="en-US" sz="1360" b="1" dirty="0"/>
              <a:t>When to use Agile </a:t>
            </a:r>
            <a:r>
              <a:rPr lang="en-US" sz="1360" b="1" dirty="0" smtClean="0"/>
              <a:t>model - </a:t>
            </a:r>
            <a:endParaRPr lang="en-US" sz="1360" dirty="0"/>
          </a:p>
          <a:p>
            <a:pPr marL="285750" indent="-285750">
              <a:buClr>
                <a:srgbClr val="00B050"/>
              </a:buClr>
              <a:buFont typeface="Wingdings 3" panose="05040102010807070707" pitchFamily="18" charset="2"/>
              <a:buChar char=""/>
            </a:pPr>
            <a:r>
              <a:rPr lang="en-US" sz="1360" dirty="0"/>
              <a:t>When new changes are needed to be implemented. The freedom agile gives to change is very important. New changes can be implemented at very little cost because of the frequency of new increments that are produced.</a:t>
            </a:r>
          </a:p>
          <a:p>
            <a:pPr marL="285750" indent="-285750">
              <a:buClr>
                <a:srgbClr val="00B050"/>
              </a:buClr>
              <a:buFont typeface="Wingdings 3" panose="05040102010807070707" pitchFamily="18" charset="2"/>
              <a:buChar char=""/>
            </a:pPr>
            <a:r>
              <a:rPr lang="en-US" sz="1360" dirty="0"/>
              <a:t>To implement a new feature the developers need to lose only the work of a few days, or even only hours, to roll back and implement it</a:t>
            </a:r>
            <a:r>
              <a:rPr lang="en-US" sz="1360" dirty="0" smtClean="0"/>
              <a:t>.</a:t>
            </a:r>
          </a:p>
          <a:p>
            <a:pPr>
              <a:buClr>
                <a:srgbClr val="00B050"/>
              </a:buClr>
            </a:pPr>
            <a:r>
              <a:rPr lang="en-US" sz="1360" b="1" dirty="0">
                <a:solidFill>
                  <a:srgbClr val="FF0000"/>
                </a:solidFill>
              </a:rPr>
              <a:t>P1.1 – Task </a:t>
            </a:r>
            <a:r>
              <a:rPr lang="en-US" sz="1360" b="1" dirty="0" smtClean="0">
                <a:solidFill>
                  <a:srgbClr val="FF0000"/>
                </a:solidFill>
              </a:rPr>
              <a:t>04 </a:t>
            </a:r>
            <a:r>
              <a:rPr lang="en-US" sz="1360" dirty="0">
                <a:solidFill>
                  <a:srgbClr val="FF0000"/>
                </a:solidFill>
              </a:rPr>
              <a:t>– Describe the </a:t>
            </a:r>
            <a:r>
              <a:rPr lang="en-US" sz="1360" dirty="0" smtClean="0">
                <a:solidFill>
                  <a:srgbClr val="FF0000"/>
                </a:solidFill>
              </a:rPr>
              <a:t>Agile </a:t>
            </a:r>
            <a:r>
              <a:rPr lang="en-US" sz="1360" dirty="0">
                <a:solidFill>
                  <a:srgbClr val="FF0000"/>
                </a:solidFill>
              </a:rPr>
              <a:t>Development Methodology and using your own example of a program project, describe the stages in reference</a:t>
            </a:r>
            <a:r>
              <a:rPr lang="en-US" sz="1360" dirty="0" smtClean="0">
                <a:solidFill>
                  <a:srgbClr val="FF0000"/>
                </a:solidFill>
              </a:rPr>
              <a:t>.</a:t>
            </a:r>
            <a:endParaRPr lang="en-US" sz="136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200" dirty="0" smtClean="0"/>
              <a:t>P1.1 - Product Development Methodologies - Agile</a:t>
            </a:r>
            <a:endParaRPr lang="en-GB" sz="3200" dirty="0"/>
          </a:p>
        </p:txBody>
      </p:sp>
    </p:spTree>
    <p:extLst>
      <p:ext uri="{BB962C8B-B14F-4D97-AF65-F5344CB8AC3E}">
        <p14:creationId xmlns:p14="http://schemas.microsoft.com/office/powerpoint/2010/main" val="111283754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4478149"/>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There are more than 4 methodologies to consider but they all start to work in the same way, mixing and matching. This is fine depending on the type of product you are releasing, something technical, something completed, something that requires improvements with time or OS’s or technology moving forward.</a:t>
            </a:r>
          </a:p>
          <a:p>
            <a:pPr marL="285750" indent="-285750">
              <a:buClr>
                <a:srgbClr val="00B050"/>
              </a:buClr>
              <a:buFont typeface="Wingdings 3" panose="05040102010807070707" pitchFamily="18" charset="2"/>
              <a:buChar char=""/>
            </a:pPr>
            <a:r>
              <a:rPr lang="en-US" sz="1500" dirty="0" smtClean="0"/>
              <a:t>Having completed the first units on this course, you should be aware of staffing, information and security restraints that go into making, planning, testing and releasing a product whether it is software or technical.</a:t>
            </a:r>
          </a:p>
          <a:p>
            <a:pPr marL="285750" indent="-285750">
              <a:buClr>
                <a:srgbClr val="00B050"/>
              </a:buClr>
              <a:buFont typeface="Wingdings 3" panose="05040102010807070707" pitchFamily="18" charset="2"/>
              <a:buChar char=""/>
            </a:pPr>
            <a:r>
              <a:rPr lang="en-US" sz="1500" dirty="0" smtClean="0"/>
              <a:t>If you have completed Unit 17 you should be aware of how new products have become and will continue to be more connective and planning for this has to be taken into consideration when choosing a Development Method.</a:t>
            </a:r>
          </a:p>
          <a:p>
            <a:pPr>
              <a:buClr>
                <a:srgbClr val="00B050"/>
              </a:buClr>
            </a:pPr>
            <a:r>
              <a:rPr lang="en-US" sz="1500" b="1" dirty="0" smtClean="0">
                <a:solidFill>
                  <a:srgbClr val="FF0000"/>
                </a:solidFill>
              </a:rPr>
              <a:t>M1.1 – Task 05</a:t>
            </a:r>
            <a:r>
              <a:rPr lang="en-US" sz="1500" dirty="0" smtClean="0">
                <a:solidFill>
                  <a:srgbClr val="FF0000"/>
                </a:solidFill>
              </a:rPr>
              <a:t> </a:t>
            </a:r>
            <a:r>
              <a:rPr lang="en-US" sz="1500" dirty="0">
                <a:solidFill>
                  <a:srgbClr val="FF0000"/>
                </a:solidFill>
              </a:rPr>
              <a:t>– Compare and contrast different product development </a:t>
            </a:r>
            <a:r>
              <a:rPr lang="en-US" sz="1500" dirty="0" smtClean="0">
                <a:solidFill>
                  <a:srgbClr val="FF0000"/>
                </a:solidFill>
              </a:rPr>
              <a:t>methodologies in reference to researching, creating, testing and releasing a new software development onto the market.</a:t>
            </a:r>
          </a:p>
          <a:p>
            <a:pPr marL="285750" indent="-285750">
              <a:buClr>
                <a:srgbClr val="00B050"/>
              </a:buClr>
              <a:buFont typeface="Wingdings 3" panose="05040102010807070707" pitchFamily="18" charset="2"/>
              <a:buChar char=""/>
            </a:pPr>
            <a:r>
              <a:rPr lang="en-US" sz="1500" dirty="0" smtClean="0"/>
              <a:t>For this you will need to use your product as a plan to build and release and outline the advantages, disadvantages and issues surrounding each methodology and compare these with each other. Use the table below as a guide for the report you should write on choosing the appropriate methodology in comparison to other potential or discounted methods.</a:t>
            </a:r>
            <a:endParaRPr lang="en-US" sz="1500" dirty="0"/>
          </a:p>
        </p:txBody>
      </p:sp>
      <p:sp>
        <p:nvSpPr>
          <p:cNvPr id="8" name="Title 2"/>
          <p:cNvSpPr>
            <a:spLocks noGrp="1"/>
          </p:cNvSpPr>
          <p:nvPr>
            <p:ph type="title"/>
          </p:nvPr>
        </p:nvSpPr>
        <p:spPr>
          <a:xfrm>
            <a:off x="70266" y="72008"/>
            <a:ext cx="8859452" cy="548680"/>
          </a:xfrm>
        </p:spPr>
        <p:txBody>
          <a:bodyPr>
            <a:noAutofit/>
          </a:bodyPr>
          <a:lstStyle/>
          <a:p>
            <a:r>
              <a:rPr lang="en-US" sz="3400" dirty="0" smtClean="0"/>
              <a:t>M1.1 - Comparing Development Methodologies</a:t>
            </a:r>
            <a:endParaRPr lang="en-GB" sz="3400" dirty="0"/>
          </a:p>
        </p:txBody>
      </p:sp>
      <p:graphicFrame>
        <p:nvGraphicFramePr>
          <p:cNvPr id="2" name="Table 1"/>
          <p:cNvGraphicFramePr>
            <a:graphicFrameLocks noGrp="1"/>
          </p:cNvGraphicFramePr>
          <p:nvPr>
            <p:extLst>
              <p:ext uri="{D42A27DB-BD31-4B8C-83A1-F6EECF244321}">
                <p14:modId xmlns:p14="http://schemas.microsoft.com/office/powerpoint/2010/main" val="1977430702"/>
              </p:ext>
            </p:extLst>
          </p:nvPr>
        </p:nvGraphicFramePr>
        <p:xfrm>
          <a:off x="285641" y="5589240"/>
          <a:ext cx="6768752" cy="1036320"/>
        </p:xfrm>
        <a:graphic>
          <a:graphicData uri="http://schemas.openxmlformats.org/drawingml/2006/table">
            <a:tbl>
              <a:tblPr firstRow="1" bandRow="1">
                <a:tableStyleId>{5C22544A-7EE6-4342-B048-85BDC9FD1C3A}</a:tableStyleId>
              </a:tblPr>
              <a:tblGrid>
                <a:gridCol w="2846199"/>
                <a:gridCol w="1296144"/>
                <a:gridCol w="1296144"/>
                <a:gridCol w="1330265"/>
              </a:tblGrid>
              <a:tr h="370840">
                <a:tc>
                  <a:txBody>
                    <a:bodyPr/>
                    <a:lstStyle/>
                    <a:p>
                      <a:pPr algn="ctr"/>
                      <a:r>
                        <a:rPr lang="en-US" sz="1400" b="1" dirty="0" smtClean="0">
                          <a:latin typeface="Arial" panose="020B0604020202020204" pitchFamily="34" charset="0"/>
                          <a:cs typeface="Arial" panose="020B0604020202020204" pitchFamily="34" charset="0"/>
                        </a:rPr>
                        <a:t>Development product specifics</a:t>
                      </a:r>
                      <a:endParaRPr lang="en-GB" sz="1400" b="1"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Development method</a:t>
                      </a:r>
                      <a:endParaRPr lang="en-GB" sz="1400" b="1"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Comparative Benefits</a:t>
                      </a:r>
                      <a:endParaRPr lang="en-GB" sz="1400" b="1"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Comparative Limitations</a:t>
                      </a:r>
                      <a:endParaRPr lang="en-GB" sz="1400" b="1" dirty="0" smtClean="0">
                        <a:latin typeface="Arial" panose="020B0604020202020204" pitchFamily="34" charset="0"/>
                        <a:cs typeface="Arial" panose="020B0604020202020204" pitchFamily="34" charset="0"/>
                      </a:endParaRP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Technical needs</a:t>
                      </a:r>
                      <a:r>
                        <a:rPr lang="en-US" sz="1400" b="1" baseline="0" dirty="0" smtClean="0">
                          <a:latin typeface="Arial" panose="020B0604020202020204" pitchFamily="34" charset="0"/>
                          <a:cs typeface="Arial" panose="020B0604020202020204" pitchFamily="34" charset="0"/>
                        </a:rPr>
                        <a:t> in comparison to the other 3 methods.</a:t>
                      </a:r>
                      <a:endParaRPr lang="en-GB" sz="1400" b="1" dirty="0" smtClean="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Similarities</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Differences</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Why choose this method</a:t>
                      </a:r>
                      <a:endParaRPr lang="en-GB" sz="1400" b="1"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82740634"/>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93866"/>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00" dirty="0" smtClean="0"/>
              <a:t>Whatever model is chosen, the company will need to go through stages to release and sell the product being created and marketed:</a:t>
            </a:r>
            <a:endParaRPr lang="en-GB" sz="1400" dirty="0" smtClean="0"/>
          </a:p>
          <a:p>
            <a:pPr marL="285750" indent="-285750">
              <a:buClr>
                <a:srgbClr val="00B050"/>
              </a:buClr>
              <a:buFont typeface="Wingdings 3" panose="05040102010807070707" pitchFamily="18" charset="2"/>
              <a:buChar char=""/>
            </a:pPr>
            <a:r>
              <a:rPr lang="en-US" sz="1400" b="1" dirty="0"/>
              <a:t>Requirements </a:t>
            </a:r>
            <a:r>
              <a:rPr lang="en-US" sz="1400" b="1" dirty="0" smtClean="0"/>
              <a:t>Analysis Stage </a:t>
            </a:r>
            <a:r>
              <a:rPr lang="en-US" sz="1400" dirty="0" smtClean="0"/>
              <a:t>- </a:t>
            </a:r>
            <a:r>
              <a:rPr lang="en-US" sz="1400" dirty="0"/>
              <a:t>Includes conception and </a:t>
            </a:r>
            <a:r>
              <a:rPr lang="en-US" sz="1400" dirty="0" smtClean="0"/>
              <a:t>research </a:t>
            </a:r>
            <a:r>
              <a:rPr lang="en-US" sz="1400" dirty="0"/>
              <a:t>when the company will look to see </a:t>
            </a:r>
            <a:r>
              <a:rPr lang="en-US" sz="1400" dirty="0" smtClean="0"/>
              <a:t>what demand </a:t>
            </a:r>
            <a:r>
              <a:rPr lang="en-US" sz="1400" dirty="0"/>
              <a:t>there is for the product, what price, value </a:t>
            </a:r>
            <a:r>
              <a:rPr lang="en-US" sz="1400" dirty="0" smtClean="0"/>
              <a:t>and need </a:t>
            </a:r>
            <a:r>
              <a:rPr lang="en-US" sz="1400" dirty="0"/>
              <a:t>there is for it, what profit potential and research </a:t>
            </a:r>
            <a:r>
              <a:rPr lang="en-US" sz="1400" dirty="0" smtClean="0"/>
              <a:t>raw materials </a:t>
            </a:r>
            <a:r>
              <a:rPr lang="en-US" sz="1400" dirty="0"/>
              <a:t>for it, and then decide if it is worth progressing.</a:t>
            </a:r>
          </a:p>
          <a:p>
            <a:pPr marL="285750" indent="-285750">
              <a:buClr>
                <a:srgbClr val="00B050"/>
              </a:buClr>
              <a:buFont typeface="Wingdings 3" panose="05040102010807070707" pitchFamily="18" charset="2"/>
              <a:buChar char=""/>
            </a:pPr>
            <a:r>
              <a:rPr lang="en-US" sz="1400" b="1" dirty="0"/>
              <a:t>Design Stage </a:t>
            </a:r>
            <a:r>
              <a:rPr lang="en-US" sz="1400" dirty="0"/>
              <a:t>- This is when the research comes </a:t>
            </a:r>
            <a:r>
              <a:rPr lang="en-US" sz="1400" dirty="0" smtClean="0"/>
              <a:t>together and </a:t>
            </a:r>
            <a:r>
              <a:rPr lang="en-US" sz="1400" dirty="0"/>
              <a:t>people are put in place, shapes, designs, colours are </a:t>
            </a:r>
            <a:r>
              <a:rPr lang="en-US" sz="1400" dirty="0" smtClean="0"/>
              <a:t>looked </a:t>
            </a:r>
            <a:r>
              <a:rPr lang="en-US" sz="1400" dirty="0"/>
              <a:t>at and planned for, models are created until the design </a:t>
            </a:r>
            <a:r>
              <a:rPr lang="en-US" sz="1400" dirty="0" smtClean="0"/>
              <a:t>is </a:t>
            </a:r>
            <a:r>
              <a:rPr lang="en-US" sz="1400" dirty="0"/>
              <a:t>right</a:t>
            </a:r>
            <a:r>
              <a:rPr lang="en-US" sz="1400" dirty="0" smtClean="0"/>
              <a:t>. This will include conceptualization of the product:</a:t>
            </a:r>
          </a:p>
          <a:p>
            <a:pPr marL="519113" indent="-236538">
              <a:buClr>
                <a:srgbClr val="00B050"/>
              </a:buClr>
              <a:buFont typeface="Arial" panose="020B0604020202020204" pitchFamily="34" charset="0"/>
              <a:buChar char="•"/>
            </a:pPr>
            <a:r>
              <a:rPr lang="en-US" sz="1400" dirty="0"/>
              <a:t>Description of the original idea in a formal technical form (verbal requirements)</a:t>
            </a:r>
          </a:p>
          <a:p>
            <a:pPr marL="519113" indent="-236538">
              <a:buClr>
                <a:srgbClr val="00B050"/>
              </a:buClr>
              <a:buFont typeface="Arial" panose="020B0604020202020204" pitchFamily="34" charset="0"/>
              <a:buChar char="•"/>
            </a:pPr>
            <a:r>
              <a:rPr lang="en-US" sz="1400" dirty="0"/>
              <a:t>Investigation of the existing prototypes and/or models that match the idea</a:t>
            </a:r>
          </a:p>
          <a:p>
            <a:pPr marL="519113" indent="-236538">
              <a:buClr>
                <a:srgbClr val="00B050"/>
              </a:buClr>
              <a:buFont typeface="Arial" panose="020B0604020202020204" pitchFamily="34" charset="0"/>
              <a:buChar char="•"/>
            </a:pPr>
            <a:r>
              <a:rPr lang="en-US" sz="1400" dirty="0"/>
              <a:t>Comparative analysis of existing implementations</a:t>
            </a:r>
          </a:p>
          <a:p>
            <a:pPr marL="519113" indent="-236538">
              <a:buClr>
                <a:srgbClr val="00B050"/>
              </a:buClr>
              <a:buFont typeface="Arial" panose="020B0604020202020204" pitchFamily="34" charset="0"/>
              <a:buChar char="•"/>
            </a:pPr>
            <a:r>
              <a:rPr lang="en-US" sz="1400" dirty="0"/>
              <a:t>Proposal of implementation and materials options</a:t>
            </a:r>
          </a:p>
          <a:p>
            <a:pPr marL="519113" indent="-285750">
              <a:buClr>
                <a:srgbClr val="00B050"/>
              </a:buClr>
              <a:buFont typeface="Arial" panose="020B0604020202020204" pitchFamily="34" charset="0"/>
              <a:buChar char="•"/>
            </a:pPr>
            <a:r>
              <a:rPr lang="en-US" sz="1400" dirty="0"/>
              <a:t>Functional Requirements</a:t>
            </a:r>
          </a:p>
          <a:p>
            <a:pPr marL="741363" indent="-285750">
              <a:buClr>
                <a:srgbClr val="00B050"/>
              </a:buClr>
              <a:buFont typeface="Courier New" panose="02070309020205020404" pitchFamily="49" charset="0"/>
              <a:buChar char="o"/>
            </a:pPr>
            <a:r>
              <a:rPr lang="en-US" sz="1400" dirty="0"/>
              <a:t>Development of hardware functional specification</a:t>
            </a:r>
          </a:p>
          <a:p>
            <a:pPr marL="741363" indent="-285750">
              <a:buClr>
                <a:srgbClr val="00B050"/>
              </a:buClr>
              <a:buFont typeface="Courier New" panose="02070309020205020404" pitchFamily="49" charset="0"/>
              <a:buChar char="o"/>
            </a:pPr>
            <a:r>
              <a:rPr lang="en-US" sz="1400" dirty="0"/>
              <a:t>Development of software and firmware functional requirements</a:t>
            </a:r>
          </a:p>
          <a:p>
            <a:pPr marL="519113" indent="-285750">
              <a:buClr>
                <a:srgbClr val="00B050"/>
              </a:buClr>
              <a:buFont typeface="Arial" panose="020B0604020202020204" pitchFamily="34" charset="0"/>
              <a:buChar char="•"/>
            </a:pPr>
            <a:r>
              <a:rPr lang="en-US" sz="1400" dirty="0" smtClean="0"/>
              <a:t>Architecture </a:t>
            </a:r>
            <a:r>
              <a:rPr lang="en-US" sz="1400" dirty="0"/>
              <a:t>Design</a:t>
            </a:r>
          </a:p>
          <a:p>
            <a:pPr marL="741363" indent="-285750">
              <a:buClr>
                <a:srgbClr val="00B050"/>
              </a:buClr>
              <a:buFont typeface="Courier New" panose="02070309020205020404" pitchFamily="49" charset="0"/>
              <a:buChar char="o"/>
            </a:pPr>
            <a:r>
              <a:rPr lang="en-US" sz="1400" dirty="0"/>
              <a:t>Development of the system architecture concept</a:t>
            </a:r>
          </a:p>
          <a:p>
            <a:pPr marL="741363" indent="-285750">
              <a:buClr>
                <a:srgbClr val="00B050"/>
              </a:buClr>
              <a:buFont typeface="Courier New" panose="02070309020205020404" pitchFamily="49" charset="0"/>
              <a:buChar char="o"/>
            </a:pPr>
            <a:r>
              <a:rPr lang="en-US" sz="1400" dirty="0"/>
              <a:t>Design of the mechanics parts/molding of the system</a:t>
            </a:r>
          </a:p>
          <a:p>
            <a:pPr marL="519113" indent="-285750">
              <a:buClr>
                <a:srgbClr val="00B050"/>
              </a:buClr>
              <a:buFont typeface="Arial" panose="020B0604020202020204" pitchFamily="34" charset="0"/>
              <a:buChar char="•"/>
            </a:pPr>
            <a:r>
              <a:rPr lang="en-US" sz="1400" dirty="0" smtClean="0"/>
              <a:t>Hardware </a:t>
            </a:r>
            <a:r>
              <a:rPr lang="en-US" sz="1400" dirty="0"/>
              <a:t>Modeling</a:t>
            </a:r>
          </a:p>
          <a:p>
            <a:pPr marL="741363" indent="-285750">
              <a:buClr>
                <a:srgbClr val="00B050"/>
              </a:buClr>
              <a:buFont typeface="Courier New" panose="02070309020205020404" pitchFamily="49" charset="0"/>
              <a:buChar char="o"/>
            </a:pPr>
            <a:r>
              <a:rPr lang="en-US" sz="1400" dirty="0" smtClean="0"/>
              <a:t>Samples </a:t>
            </a:r>
            <a:r>
              <a:rPr lang="en-US" sz="1400" dirty="0"/>
              <a:t>&amp; Prototypes Assembly</a:t>
            </a:r>
          </a:p>
          <a:p>
            <a:pPr marL="519113" indent="-285750">
              <a:buClr>
                <a:srgbClr val="00B050"/>
              </a:buClr>
              <a:buFont typeface="Arial" panose="020B0604020202020204" pitchFamily="34" charset="0"/>
              <a:buChar char="•"/>
            </a:pPr>
            <a:r>
              <a:rPr lang="en-US" sz="1400" dirty="0"/>
              <a:t>Prototyping</a:t>
            </a:r>
          </a:p>
          <a:p>
            <a:pPr marL="741363" indent="-285750">
              <a:buClr>
                <a:srgbClr val="00B050"/>
              </a:buClr>
              <a:buFont typeface="Courier New" panose="02070309020205020404" pitchFamily="49" charset="0"/>
              <a:buChar char="o"/>
            </a:pPr>
            <a:r>
              <a:rPr lang="en-US" sz="1400" dirty="0"/>
              <a:t>Product prototyping (including all types of mechanics, hardware, software and the whole system prototyping)</a:t>
            </a:r>
          </a:p>
          <a:p>
            <a:pPr marL="741363" indent="-285750">
              <a:buClr>
                <a:srgbClr val="00B050"/>
              </a:buClr>
              <a:buFont typeface="Courier New" panose="02070309020205020404" pitchFamily="49" charset="0"/>
              <a:buChar char="o"/>
            </a:pPr>
            <a:r>
              <a:rPr lang="en-US" sz="1400" dirty="0" smtClean="0"/>
              <a:t>Software </a:t>
            </a:r>
            <a:r>
              <a:rPr lang="en-US" sz="1400" dirty="0"/>
              <a:t>and firmware coding</a:t>
            </a:r>
          </a:p>
          <a:p>
            <a:pPr marL="741363" indent="-285750">
              <a:buClr>
                <a:srgbClr val="00B050"/>
              </a:buClr>
              <a:buFont typeface="Courier New" panose="02070309020205020404" pitchFamily="49" charset="0"/>
              <a:buChar char="o"/>
            </a:pPr>
            <a:r>
              <a:rPr lang="en-US" sz="1400" dirty="0"/>
              <a:t>System integration (software with hardware and mechanics)</a:t>
            </a:r>
          </a:p>
        </p:txBody>
      </p:sp>
      <p:sp>
        <p:nvSpPr>
          <p:cNvPr id="8" name="Title 2"/>
          <p:cNvSpPr>
            <a:spLocks noGrp="1"/>
          </p:cNvSpPr>
          <p:nvPr>
            <p:ph type="title"/>
          </p:nvPr>
        </p:nvSpPr>
        <p:spPr>
          <a:xfrm>
            <a:off x="70266" y="72008"/>
            <a:ext cx="8859452" cy="548680"/>
          </a:xfrm>
        </p:spPr>
        <p:txBody>
          <a:bodyPr>
            <a:noAutofit/>
          </a:bodyPr>
          <a:lstStyle/>
          <a:p>
            <a:r>
              <a:rPr lang="en-US" sz="3100" dirty="0" smtClean="0"/>
              <a:t>P1.2 - Phases </a:t>
            </a:r>
            <a:r>
              <a:rPr lang="en-US" sz="3100" dirty="0"/>
              <a:t>of the </a:t>
            </a:r>
            <a:r>
              <a:rPr lang="en-US" sz="3100" dirty="0" smtClean="0"/>
              <a:t>Product Development Life Cycle</a:t>
            </a:r>
            <a:endParaRPr lang="en-US" sz="3100" dirty="0"/>
          </a:p>
        </p:txBody>
      </p:sp>
    </p:spTree>
    <p:extLst>
      <p:ext uri="{BB962C8B-B14F-4D97-AF65-F5344CB8AC3E}">
        <p14:creationId xmlns:p14="http://schemas.microsoft.com/office/powerpoint/2010/main" val="301159664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4247317"/>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number of points available for each unit depends on the unit grade achieved. </a:t>
            </a:r>
            <a:r>
              <a:rPr lang="en-US" dirty="0" smtClean="0">
                <a:solidFill>
                  <a:srgbClr val="000000"/>
                </a:solidFill>
                <a:latin typeface="Arial" panose="020B0604020202020204" pitchFamily="34" charset="0"/>
              </a:rPr>
              <a:t>Units </a:t>
            </a:r>
            <a:r>
              <a:rPr lang="en-US" dirty="0">
                <a:solidFill>
                  <a:srgbClr val="000000"/>
                </a:solidFill>
                <a:latin typeface="Arial" panose="020B0604020202020204" pitchFamily="34" charset="0"/>
              </a:rPr>
              <a:t>1 and 2 in the Cambridge </a:t>
            </a:r>
            <a:r>
              <a:rPr lang="en-US" dirty="0" err="1">
                <a:solidFill>
                  <a:srgbClr val="000000"/>
                </a:solidFill>
                <a:latin typeface="Arial" panose="020B0604020202020204" pitchFamily="34" charset="0"/>
              </a:rPr>
              <a:t>Technicals</a:t>
            </a:r>
            <a:r>
              <a:rPr lang="en-US" dirty="0">
                <a:solidFill>
                  <a:srgbClr val="000000"/>
                </a:solidFill>
                <a:latin typeface="Arial" panose="020B0604020202020204" pitchFamily="34" charset="0"/>
              </a:rPr>
              <a:t> in IT are 90 GLH; all other units are 60 GLH. </a:t>
            </a: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table below shows the number of points issued for each grade</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a:buClr>
                <a:srgbClr val="00B050"/>
              </a:buClr>
              <a:buSzPct val="80000"/>
            </a:pPr>
            <a:r>
              <a:rPr lang="en-US" dirty="0">
                <a:solidFill>
                  <a:srgbClr val="000000"/>
                </a:solidFill>
                <a:latin typeface="Arial" panose="020B0604020202020204" pitchFamily="34" charset="0"/>
              </a:rPr>
              <a:t>		</a:t>
            </a:r>
          </a:p>
          <a:p>
            <a:pPr>
              <a:buClr>
                <a:srgbClr val="00B050"/>
              </a:buClr>
              <a:buSzPct val="80000"/>
            </a:pPr>
            <a:r>
              <a:rPr lang="en-GB" dirty="0">
                <a:solidFill>
                  <a:srgbClr val="000000"/>
                </a:solidFill>
                <a:latin typeface="Arial" panose="020B0604020202020204" pitchFamily="34" charset="0"/>
              </a:rPr>
              <a:t>	</a:t>
            </a:r>
            <a:endParaRPr lang="en-GB" dirty="0" smtClean="0">
              <a:solidFill>
                <a:srgbClr val="000000"/>
              </a:solidFill>
              <a:latin typeface="Arial" panose="020B0604020202020204" pitchFamily="34" charset="0"/>
            </a:endParaRPr>
          </a:p>
          <a:p>
            <a:pPr>
              <a:buClr>
                <a:srgbClr val="00B050"/>
              </a:buClr>
              <a:buSzPct val="80000"/>
            </a:pPr>
            <a:endParaRPr lang="en-US" dirty="0">
              <a:solidFill>
                <a:srgbClr val="000000"/>
              </a:solidFill>
              <a:latin typeface="Arial" panose="020B0604020202020204" pitchFamily="34" charset="0"/>
            </a:endParaRPr>
          </a:p>
          <a:p>
            <a:pPr>
              <a:buClr>
                <a:srgbClr val="00B050"/>
              </a:buClr>
              <a:buSzPct val="80000"/>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To calculate the learner’s qualification </a:t>
            </a:r>
            <a:r>
              <a:rPr lang="en-US" dirty="0" smtClean="0"/>
              <a:t>grade you </a:t>
            </a:r>
            <a:r>
              <a:rPr lang="en-US" dirty="0"/>
              <a:t>will need to add up all the points for the units the learner has achieved, making sure they’ve covered the appropriate mandatory content, taken sufficient externally assessed units, and any units required for the chosen pathway</a:t>
            </a:r>
            <a:r>
              <a:rPr lang="en-US" dirty="0" smtClean="0"/>
              <a:t>.</a:t>
            </a:r>
            <a:endParaRPr lang="en-GB"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GB" dirty="0" smtClean="0">
                <a:solidFill>
                  <a:srgbClr val="000000"/>
                </a:solidFill>
                <a:latin typeface="Arial" panose="020B0604020202020204" pitchFamily="34" charset="0"/>
              </a:rPr>
              <a:t> </a:t>
            </a:r>
            <a:r>
              <a:rPr lang="en-GB" dirty="0">
                <a:solidFill>
                  <a:srgbClr val="000000"/>
                </a:solidFill>
                <a:latin typeface="Arial" panose="020B0604020202020204" pitchFamily="34" charset="0"/>
              </a:rPr>
              <a:t>	</a:t>
            </a:r>
          </a:p>
        </p:txBody>
      </p:sp>
      <p:graphicFrame>
        <p:nvGraphicFramePr>
          <p:cNvPr id="3" name="Table 2"/>
          <p:cNvGraphicFramePr>
            <a:graphicFrameLocks noGrp="1"/>
          </p:cNvGraphicFramePr>
          <p:nvPr>
            <p:extLst>
              <p:ext uri="{D42A27DB-BD31-4B8C-83A1-F6EECF244321}">
                <p14:modId xmlns:p14="http://schemas.microsoft.com/office/powerpoint/2010/main" val="4013614438"/>
              </p:ext>
            </p:extLst>
          </p:nvPr>
        </p:nvGraphicFramePr>
        <p:xfrm>
          <a:off x="827584" y="2276872"/>
          <a:ext cx="7200800" cy="1463040"/>
        </p:xfrm>
        <a:graphic>
          <a:graphicData uri="http://schemas.openxmlformats.org/drawingml/2006/table">
            <a:tbl>
              <a:tblPr firstRow="1" bandRow="1">
                <a:tableStyleId>{5C22544A-7EE6-4342-B048-85BDC9FD1C3A}</a:tableStyleId>
              </a:tblPr>
              <a:tblGrid>
                <a:gridCol w="1440160"/>
                <a:gridCol w="1440160"/>
                <a:gridCol w="1440160"/>
                <a:gridCol w="1440160"/>
                <a:gridCol w="1440160"/>
              </a:tblGrid>
              <a:tr h="182838">
                <a:tc>
                  <a:txBody>
                    <a:bodyPr/>
                    <a:lstStyle/>
                    <a:p>
                      <a:r>
                        <a:rPr kumimoji="0" lang="en-GB" b="1" kern="1200" dirty="0" smtClean="0">
                          <a:solidFill>
                            <a:srgbClr val="000000"/>
                          </a:solidFill>
                          <a:latin typeface="Arial" panose="020B0604020202020204" pitchFamily="34" charset="0"/>
                          <a:ea typeface="+mn-ea"/>
                          <a:cs typeface="Arial" panose="020B0604020202020204" pitchFamily="34" charset="0"/>
                        </a:rPr>
                        <a:t>Unit GLH</a:t>
                      </a:r>
                      <a:endParaRPr kumimoji="0" lang="en-GB"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b="1" dirty="0" smtClean="0">
                          <a:solidFill>
                            <a:srgbClr val="000000"/>
                          </a:solidFill>
                          <a:latin typeface="Arial" panose="020B0604020202020204" pitchFamily="34" charset="0"/>
                          <a:cs typeface="Arial" panose="020B0604020202020204" pitchFamily="34" charset="0"/>
                        </a:rPr>
                        <a:t>Points table for units based on GLH </a:t>
                      </a:r>
                      <a:endParaRPr lang="en-GB"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pass </a:t>
                      </a:r>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0000"/>
                          </a:solidFill>
                          <a:latin typeface="Arial" panose="020B0604020202020204" pitchFamily="34" charset="0"/>
                          <a:cs typeface="Arial" panose="020B0604020202020204" pitchFamily="34" charset="0"/>
                        </a:rPr>
                        <a:t>merit </a:t>
                      </a:r>
                      <a:endParaRPr lang="en-GB" dirty="0" smtClean="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distinction </a:t>
                      </a:r>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unclassified </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60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18</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90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27</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92777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30" b="1" dirty="0" smtClean="0"/>
              <a:t>Implementation Stage </a:t>
            </a:r>
            <a:r>
              <a:rPr lang="en-US" sz="1530" dirty="0" smtClean="0"/>
              <a:t>- </a:t>
            </a:r>
            <a:r>
              <a:rPr lang="en-US" sz="1530" dirty="0"/>
              <a:t>This is when the first created versions </a:t>
            </a:r>
            <a:r>
              <a:rPr lang="en-US" sz="1530" dirty="0" smtClean="0"/>
              <a:t>come </a:t>
            </a:r>
            <a:r>
              <a:rPr lang="en-US" sz="1530" dirty="0"/>
              <a:t>off the belt, production and manufacturing is at its highest cost, </a:t>
            </a:r>
            <a:r>
              <a:rPr lang="en-US" sz="1530" dirty="0" smtClean="0"/>
              <a:t>the </a:t>
            </a:r>
            <a:r>
              <a:rPr lang="en-US" sz="1530" dirty="0"/>
              <a:t>streamlining of the product process is implemented in order to reduce </a:t>
            </a:r>
            <a:r>
              <a:rPr lang="en-US" sz="1530" dirty="0" smtClean="0"/>
              <a:t>wastage.</a:t>
            </a:r>
          </a:p>
          <a:p>
            <a:pPr marL="285750" indent="-285750">
              <a:buClr>
                <a:srgbClr val="00B050"/>
              </a:buClr>
              <a:buFont typeface="Wingdings 3" panose="05040102010807070707" pitchFamily="18" charset="2"/>
              <a:buChar char=""/>
            </a:pPr>
            <a:r>
              <a:rPr lang="en-US" sz="1530" dirty="0" smtClean="0"/>
              <a:t>These will usually include:</a:t>
            </a:r>
          </a:p>
          <a:p>
            <a:pPr marL="519113" indent="-285750">
              <a:buClr>
                <a:srgbClr val="00B050"/>
              </a:buClr>
              <a:buFont typeface="Arial" panose="020B0604020202020204" pitchFamily="34" charset="0"/>
              <a:buChar char="•"/>
            </a:pPr>
            <a:r>
              <a:rPr lang="en-US" sz="1530" b="1" dirty="0"/>
              <a:t>Porting</a:t>
            </a:r>
          </a:p>
          <a:p>
            <a:pPr marL="741363" indent="-285750">
              <a:buClr>
                <a:srgbClr val="00B050"/>
              </a:buClr>
              <a:buFont typeface="Courier New" panose="02070309020205020404" pitchFamily="49" charset="0"/>
              <a:buChar char="o"/>
            </a:pPr>
            <a:r>
              <a:rPr lang="en-US" sz="1530" dirty="0"/>
              <a:t>Porting of an existing system to a new hardware platform</a:t>
            </a:r>
          </a:p>
          <a:p>
            <a:pPr marL="741363" indent="-285750">
              <a:buClr>
                <a:srgbClr val="00B050"/>
              </a:buClr>
              <a:buFont typeface="Courier New" panose="02070309020205020404" pitchFamily="49" charset="0"/>
              <a:buChar char="o"/>
            </a:pPr>
            <a:r>
              <a:rPr lang="en-US" sz="1530" dirty="0"/>
              <a:t>Product certification (preparation of hardware </a:t>
            </a:r>
            <a:r>
              <a:rPr lang="en-US" sz="1530" dirty="0" smtClean="0"/>
              <a:t>and </a:t>
            </a:r>
            <a:r>
              <a:rPr lang="en-US" sz="1530" dirty="0"/>
              <a:t>software for further certification process)</a:t>
            </a:r>
          </a:p>
          <a:p>
            <a:pPr marL="519113" indent="-285750">
              <a:buClr>
                <a:srgbClr val="00B050"/>
              </a:buClr>
              <a:buFont typeface="Arial" panose="020B0604020202020204" pitchFamily="34" charset="0"/>
              <a:buChar char="•"/>
            </a:pPr>
            <a:r>
              <a:rPr lang="en-US" sz="1530" b="1" dirty="0"/>
              <a:t>System Optimization</a:t>
            </a:r>
          </a:p>
          <a:p>
            <a:pPr marL="741363" indent="-285750">
              <a:buClr>
                <a:srgbClr val="00B050"/>
              </a:buClr>
              <a:buFont typeface="Courier New" panose="02070309020205020404" pitchFamily="49" charset="0"/>
              <a:buChar char="o"/>
            </a:pPr>
            <a:r>
              <a:rPr lang="en-US" sz="1530" dirty="0"/>
              <a:t>Optimization of system performance, usability, cost, time to market and more</a:t>
            </a:r>
          </a:p>
          <a:p>
            <a:pPr marL="741363" indent="-285750">
              <a:buClr>
                <a:srgbClr val="00B050"/>
              </a:buClr>
              <a:buFont typeface="Courier New" panose="02070309020205020404" pitchFamily="49" charset="0"/>
              <a:buChar char="o"/>
            </a:pPr>
            <a:r>
              <a:rPr lang="en-US" sz="1530" dirty="0"/>
              <a:t>Analysis of the third-party implementation with suggested improvements</a:t>
            </a:r>
          </a:p>
          <a:p>
            <a:pPr marL="741363" indent="-285750">
              <a:buClr>
                <a:srgbClr val="00B050"/>
              </a:buClr>
              <a:buFont typeface="Courier New" panose="02070309020205020404" pitchFamily="49" charset="0"/>
              <a:buChar char="o"/>
            </a:pPr>
            <a:r>
              <a:rPr lang="en-US" sz="1530" dirty="0"/>
              <a:t>System benchmarking documentation</a:t>
            </a:r>
          </a:p>
          <a:p>
            <a:pPr marL="519113" indent="-285750">
              <a:buClr>
                <a:srgbClr val="00B050"/>
              </a:buClr>
              <a:buFont typeface="Arial" panose="020B0604020202020204" pitchFamily="34" charset="0"/>
              <a:buChar char="•"/>
            </a:pPr>
            <a:r>
              <a:rPr lang="en-US" sz="1530" b="1" dirty="0"/>
              <a:t>Testing/Debugging</a:t>
            </a:r>
          </a:p>
          <a:p>
            <a:pPr marL="741363" indent="-285750">
              <a:buClr>
                <a:srgbClr val="00B050"/>
              </a:buClr>
              <a:buFont typeface="Courier New" panose="02070309020205020404" pitchFamily="49" charset="0"/>
              <a:buChar char="o"/>
            </a:pPr>
            <a:r>
              <a:rPr lang="en-US" sz="1530" dirty="0"/>
              <a:t>Creation of a sophisticated test system to verify a product on each life cycle stage</a:t>
            </a:r>
          </a:p>
          <a:p>
            <a:pPr marL="741363" indent="-285750">
              <a:buClr>
                <a:srgbClr val="00B050"/>
              </a:buClr>
              <a:buFont typeface="Courier New" panose="02070309020205020404" pitchFamily="49" charset="0"/>
              <a:buChar char="o"/>
            </a:pPr>
            <a:r>
              <a:rPr lang="en-US" sz="1530" dirty="0"/>
              <a:t>Development of testing documentation</a:t>
            </a:r>
          </a:p>
          <a:p>
            <a:pPr marL="741363" indent="-285750">
              <a:buClr>
                <a:srgbClr val="00B050"/>
              </a:buClr>
              <a:buFont typeface="Courier New" panose="02070309020205020404" pitchFamily="49" charset="0"/>
              <a:buChar char="o"/>
            </a:pPr>
            <a:r>
              <a:rPr lang="en-US" sz="1530" dirty="0"/>
              <a:t>Remote hardware test system setup to allow customer run their own applications in a sophisticated hardware/software environment</a:t>
            </a:r>
          </a:p>
          <a:p>
            <a:pPr marL="741363" indent="-285750">
              <a:buClr>
                <a:srgbClr val="00B050"/>
              </a:buClr>
              <a:buFont typeface="Courier New" panose="02070309020205020404" pitchFamily="49" charset="0"/>
              <a:buChar char="o"/>
            </a:pPr>
            <a:r>
              <a:rPr lang="en-US" sz="1530" dirty="0"/>
              <a:t>Quality improvement by analyzing the third-party products for existing caveats and issues, and performing the corresponding debugging</a:t>
            </a:r>
            <a:endParaRPr lang="en-US" sz="1530" dirty="0" smtClean="0"/>
          </a:p>
        </p:txBody>
      </p:sp>
      <p:sp>
        <p:nvSpPr>
          <p:cNvPr id="8" name="Title 2"/>
          <p:cNvSpPr>
            <a:spLocks noGrp="1"/>
          </p:cNvSpPr>
          <p:nvPr>
            <p:ph type="title"/>
          </p:nvPr>
        </p:nvSpPr>
        <p:spPr>
          <a:xfrm>
            <a:off x="70266" y="72008"/>
            <a:ext cx="8859452" cy="548680"/>
          </a:xfrm>
        </p:spPr>
        <p:txBody>
          <a:bodyPr>
            <a:noAutofit/>
          </a:bodyPr>
          <a:lstStyle/>
          <a:p>
            <a:r>
              <a:rPr lang="en-US" sz="3100" dirty="0" smtClean="0"/>
              <a:t>P1.2 - Phases </a:t>
            </a:r>
            <a:r>
              <a:rPr lang="en-US" sz="3100" dirty="0"/>
              <a:t>of the </a:t>
            </a:r>
            <a:r>
              <a:rPr lang="en-US" sz="3100" dirty="0" smtClean="0"/>
              <a:t>Product Development Life Cycle</a:t>
            </a:r>
            <a:endParaRPr lang="en-US" sz="3100" dirty="0"/>
          </a:p>
        </p:txBody>
      </p:sp>
    </p:spTree>
    <p:extLst>
      <p:ext uri="{BB962C8B-B14F-4D97-AF65-F5344CB8AC3E}">
        <p14:creationId xmlns:p14="http://schemas.microsoft.com/office/powerpoint/2010/main" val="44933216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86314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70" b="1" dirty="0" smtClean="0"/>
              <a:t>Testing Stage </a:t>
            </a:r>
            <a:r>
              <a:rPr lang="en-US" sz="1470" dirty="0" smtClean="0"/>
              <a:t>– The product runs through testing stages such as soak testing, before the customer gets to use the product. This will allow the company to find and eradicate errors that might crash the software or reduce the user experience enjoyment of using the product. Bugs will still get through this in inevitable but this stage will strengthen the product. The 4 stages include:</a:t>
            </a:r>
            <a:endParaRPr lang="en-US" sz="1470" dirty="0"/>
          </a:p>
          <a:p>
            <a:pPr marL="620713" indent="-285750">
              <a:buClr>
                <a:srgbClr val="00B050"/>
              </a:buClr>
              <a:buFont typeface="Wingdings 3" panose="05040102010807070707" pitchFamily="18" charset="2"/>
              <a:buChar char=""/>
            </a:pPr>
            <a:r>
              <a:rPr lang="en-US" sz="1470" b="1" dirty="0"/>
              <a:t>Unit Testing</a:t>
            </a:r>
          </a:p>
          <a:p>
            <a:pPr marL="620713" indent="-285750">
              <a:buClr>
                <a:srgbClr val="00B050"/>
              </a:buClr>
              <a:buFont typeface="Wingdings 3" panose="05040102010807070707" pitchFamily="18" charset="2"/>
              <a:buChar char=""/>
            </a:pPr>
            <a:r>
              <a:rPr lang="en-US" sz="1470" dirty="0" smtClean="0"/>
              <a:t>During </a:t>
            </a:r>
            <a:r>
              <a:rPr lang="en-US" sz="1470" dirty="0"/>
              <a:t>this first round of testing, the program is submitted to assessments that focus on specific units or components of the software to determine whether each one is fully </a:t>
            </a:r>
            <a:r>
              <a:rPr lang="en-US" sz="1470" dirty="0" smtClean="0"/>
              <a:t>functional in order </a:t>
            </a:r>
            <a:r>
              <a:rPr lang="en-US" sz="1470" dirty="0"/>
              <a:t>to determine whether the application functions as designed</a:t>
            </a:r>
            <a:r>
              <a:rPr lang="en-US" sz="1470" dirty="0" smtClean="0"/>
              <a:t>.</a:t>
            </a:r>
            <a:endParaRPr lang="en-US" sz="1470" dirty="0"/>
          </a:p>
          <a:p>
            <a:pPr marL="620713" indent="-285750">
              <a:buClr>
                <a:srgbClr val="00B050"/>
              </a:buClr>
              <a:buFont typeface="Wingdings 3" panose="05040102010807070707" pitchFamily="18" charset="2"/>
              <a:buChar char=""/>
            </a:pPr>
            <a:r>
              <a:rPr lang="en-US" sz="1470" b="1" dirty="0" smtClean="0"/>
              <a:t>Integration </a:t>
            </a:r>
            <a:r>
              <a:rPr lang="en-US" sz="1470" b="1" dirty="0"/>
              <a:t>Testing</a:t>
            </a:r>
          </a:p>
          <a:p>
            <a:pPr marL="620713" indent="-285750">
              <a:buClr>
                <a:srgbClr val="00B050"/>
              </a:buClr>
              <a:buFont typeface="Wingdings 3" panose="05040102010807070707" pitchFamily="18" charset="2"/>
              <a:buChar char=""/>
            </a:pPr>
            <a:r>
              <a:rPr lang="en-US" sz="1470" dirty="0" smtClean="0"/>
              <a:t>Integration </a:t>
            </a:r>
            <a:r>
              <a:rPr lang="en-US" sz="1470" dirty="0"/>
              <a:t>testing allows individuals the opportunity to combine all of the </a:t>
            </a:r>
            <a:r>
              <a:rPr lang="en-US" sz="1470" dirty="0" smtClean="0"/>
              <a:t>components </a:t>
            </a:r>
            <a:r>
              <a:rPr lang="en-US" sz="1470" dirty="0"/>
              <a:t>within a program and test them as a </a:t>
            </a:r>
            <a:r>
              <a:rPr lang="en-US" sz="1470" dirty="0" smtClean="0"/>
              <a:t>group to see </a:t>
            </a:r>
            <a:r>
              <a:rPr lang="en-US" sz="1470" dirty="0"/>
              <a:t>how efficiently the units are running together</a:t>
            </a:r>
            <a:r>
              <a:rPr lang="en-US" sz="1470" dirty="0" smtClean="0"/>
              <a:t>.</a:t>
            </a:r>
            <a:endParaRPr lang="en-US" sz="1470" dirty="0"/>
          </a:p>
          <a:p>
            <a:pPr marL="620713" indent="-285750">
              <a:buClr>
                <a:srgbClr val="00B050"/>
              </a:buClr>
              <a:buFont typeface="Wingdings 3" panose="05040102010807070707" pitchFamily="18" charset="2"/>
              <a:buChar char=""/>
            </a:pPr>
            <a:r>
              <a:rPr lang="en-US" sz="1470" b="1" dirty="0" smtClean="0"/>
              <a:t>System </a:t>
            </a:r>
            <a:r>
              <a:rPr lang="en-US" sz="1470" b="1" dirty="0"/>
              <a:t>Testing</a:t>
            </a:r>
          </a:p>
          <a:p>
            <a:pPr marL="620713" indent="-285750">
              <a:buClr>
                <a:srgbClr val="00B050"/>
              </a:buClr>
              <a:buFont typeface="Wingdings 3" panose="05040102010807070707" pitchFamily="18" charset="2"/>
              <a:buChar char=""/>
            </a:pPr>
            <a:r>
              <a:rPr lang="en-US" sz="1470" dirty="0" smtClean="0"/>
              <a:t>System </a:t>
            </a:r>
            <a:r>
              <a:rPr lang="en-US" sz="1470" dirty="0"/>
              <a:t>testing is the first level in which the complete application is tested as a </a:t>
            </a:r>
            <a:r>
              <a:rPr lang="en-US" sz="1470" dirty="0" smtClean="0"/>
              <a:t>whole in order </a:t>
            </a:r>
            <a:r>
              <a:rPr lang="en-US" sz="1470" dirty="0"/>
              <a:t>to evaluate whether the system has complied with all of the outlined requirements and to see that it meets Quality Standards. System testing is </a:t>
            </a:r>
            <a:r>
              <a:rPr lang="en-US" sz="1470" dirty="0" smtClean="0"/>
              <a:t>usually done </a:t>
            </a:r>
            <a:r>
              <a:rPr lang="en-US" sz="1470" dirty="0"/>
              <a:t>by independent testers who haven’t played a role in developing the program. </a:t>
            </a:r>
          </a:p>
          <a:p>
            <a:pPr marL="620713" indent="-285750">
              <a:buClr>
                <a:srgbClr val="00B050"/>
              </a:buClr>
              <a:buFont typeface="Wingdings 3" panose="05040102010807070707" pitchFamily="18" charset="2"/>
              <a:buChar char=""/>
            </a:pPr>
            <a:r>
              <a:rPr lang="en-US" sz="1470" b="1" dirty="0" smtClean="0"/>
              <a:t>Acceptance </a:t>
            </a:r>
            <a:r>
              <a:rPr lang="en-US" sz="1470" b="1" dirty="0"/>
              <a:t>Testing</a:t>
            </a:r>
          </a:p>
          <a:p>
            <a:pPr marL="620713" indent="-285750">
              <a:buClr>
                <a:srgbClr val="00B050"/>
              </a:buClr>
              <a:buFont typeface="Wingdings 3" panose="05040102010807070707" pitchFamily="18" charset="2"/>
              <a:buChar char=""/>
            </a:pPr>
            <a:r>
              <a:rPr lang="en-US" sz="1470" dirty="0" smtClean="0"/>
              <a:t>To </a:t>
            </a:r>
            <a:r>
              <a:rPr lang="en-US" sz="1470" dirty="0"/>
              <a:t>determine whether the system is ready for </a:t>
            </a:r>
            <a:r>
              <a:rPr lang="en-US" sz="1470" dirty="0" smtClean="0"/>
              <a:t>release, </a:t>
            </a:r>
            <a:r>
              <a:rPr lang="en-US" sz="1470" dirty="0"/>
              <a:t>the user will test the system to find out whether the application meets their business’ needs. </a:t>
            </a:r>
          </a:p>
        </p:txBody>
      </p:sp>
      <p:sp>
        <p:nvSpPr>
          <p:cNvPr id="8" name="Title 2"/>
          <p:cNvSpPr>
            <a:spLocks noGrp="1"/>
          </p:cNvSpPr>
          <p:nvPr>
            <p:ph type="title"/>
          </p:nvPr>
        </p:nvSpPr>
        <p:spPr>
          <a:xfrm>
            <a:off x="70266" y="72008"/>
            <a:ext cx="8859452" cy="548680"/>
          </a:xfrm>
        </p:spPr>
        <p:txBody>
          <a:bodyPr>
            <a:noAutofit/>
          </a:bodyPr>
          <a:lstStyle/>
          <a:p>
            <a:r>
              <a:rPr lang="en-US" sz="3100" dirty="0" smtClean="0"/>
              <a:t>P1.2 - Phases </a:t>
            </a:r>
            <a:r>
              <a:rPr lang="en-US" sz="3100" dirty="0"/>
              <a:t>of the </a:t>
            </a:r>
            <a:r>
              <a:rPr lang="en-US" sz="3100" dirty="0" smtClean="0"/>
              <a:t>Product Development Life Cycle</a:t>
            </a:r>
            <a:endParaRPr lang="en-US" sz="3100" dirty="0"/>
          </a:p>
        </p:txBody>
      </p:sp>
    </p:spTree>
    <p:extLst>
      <p:ext uri="{BB962C8B-B14F-4D97-AF65-F5344CB8AC3E}">
        <p14:creationId xmlns:p14="http://schemas.microsoft.com/office/powerpoint/2010/main" val="354609795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47842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50" b="1" dirty="0" smtClean="0"/>
              <a:t>Deployment </a:t>
            </a:r>
            <a:r>
              <a:rPr lang="en-US" sz="1750" b="1" dirty="0"/>
              <a:t>Stage </a:t>
            </a:r>
            <a:r>
              <a:rPr lang="en-US" sz="1750" dirty="0"/>
              <a:t>- This is when the company releases the product for sale and measures sales ability. Sales techniques are used and tested in order to maximize profit potential at the same time as the Implementation of the product production is improved upon to further increase profits.</a:t>
            </a:r>
          </a:p>
          <a:p>
            <a:pPr marL="285750" indent="-285750">
              <a:buClr>
                <a:srgbClr val="00B050"/>
              </a:buClr>
              <a:buFont typeface="Wingdings 3" panose="05040102010807070707" pitchFamily="18" charset="2"/>
              <a:buChar char=""/>
            </a:pPr>
            <a:r>
              <a:rPr lang="en-US" sz="1750" b="1" dirty="0"/>
              <a:t>Maintenance Stage </a:t>
            </a:r>
            <a:r>
              <a:rPr lang="en-US" sz="1750" dirty="0"/>
              <a:t>– This is when the company makes changes to the product or the manufacturing of the product, using the same technology and processes to reduce wastage, loss, damage and make the product better for the market demands. This might be an improved product, better quality raw materials, introducing Kaizen or merely improving output</a:t>
            </a:r>
            <a:r>
              <a:rPr lang="en-US" sz="1750" dirty="0" smtClean="0"/>
              <a:t>.</a:t>
            </a:r>
          </a:p>
          <a:p>
            <a:pPr marL="285750" indent="-285750">
              <a:buClr>
                <a:srgbClr val="00B050"/>
              </a:buClr>
              <a:buFont typeface="Wingdings 3" panose="05040102010807070707" pitchFamily="18" charset="2"/>
              <a:buChar char=""/>
            </a:pPr>
            <a:r>
              <a:rPr lang="en-US" sz="1750" dirty="0" smtClean="0"/>
              <a:t>This could include:</a:t>
            </a:r>
          </a:p>
          <a:p>
            <a:pPr marL="519113" indent="-285750">
              <a:buClr>
                <a:srgbClr val="00B050"/>
              </a:buClr>
              <a:buFont typeface="Arial" panose="020B0604020202020204" pitchFamily="34" charset="0"/>
              <a:buChar char="•"/>
            </a:pPr>
            <a:r>
              <a:rPr lang="en-US" sz="1750" dirty="0"/>
              <a:t>Debugging of the known problems</a:t>
            </a:r>
          </a:p>
          <a:p>
            <a:pPr marL="519113" indent="-285750">
              <a:buClr>
                <a:srgbClr val="00B050"/>
              </a:buClr>
              <a:buFont typeface="Arial" panose="020B0604020202020204" pitchFamily="34" charset="0"/>
              <a:buChar char="•"/>
            </a:pPr>
            <a:r>
              <a:rPr lang="en-US" sz="1750" dirty="0"/>
              <a:t>Development of an ECO system by developing additional demo applications that can be used as a starting base for the system development</a:t>
            </a:r>
          </a:p>
          <a:p>
            <a:pPr marL="519113" indent="-285750">
              <a:buClr>
                <a:srgbClr val="00B050"/>
              </a:buClr>
              <a:buFont typeface="Arial" panose="020B0604020202020204" pitchFamily="34" charset="0"/>
              <a:buChar char="•"/>
            </a:pPr>
            <a:r>
              <a:rPr lang="en-US" sz="1750" dirty="0"/>
              <a:t>System upgrades (new hardware, new software, new mechanics, etc</a:t>
            </a:r>
            <a:r>
              <a:rPr lang="en-US" sz="1750" dirty="0" smtClean="0"/>
              <a:t>.)</a:t>
            </a:r>
          </a:p>
          <a:p>
            <a:pPr>
              <a:buClr>
                <a:srgbClr val="00B050"/>
              </a:buClr>
            </a:pPr>
            <a:r>
              <a:rPr lang="en-US" sz="1750" b="1" dirty="0" smtClean="0">
                <a:solidFill>
                  <a:srgbClr val="FF0000"/>
                </a:solidFill>
              </a:rPr>
              <a:t>P1.2 - Task 06 </a:t>
            </a:r>
            <a:r>
              <a:rPr lang="en-US" sz="1750" dirty="0" smtClean="0">
                <a:solidFill>
                  <a:srgbClr val="FF0000"/>
                </a:solidFill>
              </a:rPr>
              <a:t>– Describe the 6 stages of product development and define wat these entail in line with your chosen software product.</a:t>
            </a:r>
            <a:endParaRPr lang="en-US" sz="17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100" dirty="0" smtClean="0"/>
              <a:t>P1.2 - Phases </a:t>
            </a:r>
            <a:r>
              <a:rPr lang="en-US" sz="3100" dirty="0"/>
              <a:t>of the </a:t>
            </a:r>
            <a:r>
              <a:rPr lang="en-US" sz="3100" dirty="0" smtClean="0"/>
              <a:t>Product Development Life Cycle</a:t>
            </a:r>
            <a:endParaRPr lang="en-US" sz="3100" dirty="0"/>
          </a:p>
        </p:txBody>
      </p:sp>
    </p:spTree>
    <p:extLst>
      <p:ext uri="{BB962C8B-B14F-4D97-AF65-F5344CB8AC3E}">
        <p14:creationId xmlns:p14="http://schemas.microsoft.com/office/powerpoint/2010/main" val="308103514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2151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80" dirty="0" smtClean="0"/>
              <a:t>When choosing a development method the right one is important but there can be other factors that might limit the length of stages or the inclusion of stages at all. These have to be taken into consideration no matter what method is chosen.</a:t>
            </a:r>
            <a:endParaRPr lang="en-GB" sz="1680" dirty="0" smtClean="0"/>
          </a:p>
          <a:p>
            <a:pPr marL="285750" indent="-285750">
              <a:buClr>
                <a:srgbClr val="00B050"/>
              </a:buClr>
              <a:buFont typeface="Wingdings 3" panose="05040102010807070707" pitchFamily="18" charset="2"/>
              <a:buChar char=""/>
            </a:pPr>
            <a:r>
              <a:rPr lang="en-GB" sz="1680" b="1" dirty="0" smtClean="0"/>
              <a:t>Time</a:t>
            </a:r>
            <a:r>
              <a:rPr lang="en-GB" sz="1680" dirty="0" smtClean="0"/>
              <a:t> - There may not be enough time to get the product to the market on time, the research and length of time to design and product the product might be limited, leading to rushing the project. There are 4 schedules that should be met, otherwise each schedule is pushed back, restricting profit, development costs and man hours:</a:t>
            </a:r>
          </a:p>
          <a:p>
            <a:pPr marL="568325" indent="-285750">
              <a:buClr>
                <a:srgbClr val="00B050"/>
              </a:buClr>
              <a:buFont typeface="Arial" panose="020B0604020202020204" pitchFamily="34" charset="0"/>
              <a:buChar char="•"/>
            </a:pPr>
            <a:r>
              <a:rPr lang="en-US" sz="1680" b="1" dirty="0"/>
              <a:t>Design schedule </a:t>
            </a:r>
            <a:r>
              <a:rPr lang="en-US" sz="1680" dirty="0"/>
              <a:t>– project planning, project </a:t>
            </a:r>
            <a:r>
              <a:rPr lang="en-US" sz="1680" dirty="0" smtClean="0"/>
              <a:t>control, blueprints, hiring of staff, getting machinery, consulting etc</a:t>
            </a:r>
            <a:r>
              <a:rPr lang="en-US" sz="1680" dirty="0"/>
              <a:t>.</a:t>
            </a:r>
          </a:p>
          <a:p>
            <a:pPr marL="568325" indent="-285750">
              <a:buClr>
                <a:srgbClr val="00B050"/>
              </a:buClr>
              <a:buFont typeface="Arial" panose="020B0604020202020204" pitchFamily="34" charset="0"/>
              <a:buChar char="•"/>
            </a:pPr>
            <a:r>
              <a:rPr lang="en-US" sz="1680" b="1" dirty="0"/>
              <a:t>Development schedule </a:t>
            </a:r>
            <a:r>
              <a:rPr lang="en-US" sz="1680" dirty="0"/>
              <a:t>– design detailing, compliance </a:t>
            </a:r>
            <a:r>
              <a:rPr lang="en-US" sz="1680" dirty="0" smtClean="0"/>
              <a:t>tests, receiving raw materials, getting a working prototype, replacing and repairing equipment, getting the right people.</a:t>
            </a:r>
            <a:endParaRPr lang="en-US" sz="1680" dirty="0"/>
          </a:p>
          <a:p>
            <a:pPr marL="568325" indent="-285750">
              <a:buClr>
                <a:srgbClr val="00B050"/>
              </a:buClr>
              <a:buFont typeface="Arial" panose="020B0604020202020204" pitchFamily="34" charset="0"/>
              <a:buChar char="•"/>
            </a:pPr>
            <a:r>
              <a:rPr lang="en-US" sz="1680" b="1" dirty="0" smtClean="0"/>
              <a:t>Production schedule </a:t>
            </a:r>
            <a:r>
              <a:rPr lang="en-US" sz="1680" dirty="0" smtClean="0"/>
              <a:t>– manufacture, assembly, packing, transport, delays, breakages, machinery faults, quality assurance, batch processing, standards and safety applications.</a:t>
            </a:r>
          </a:p>
          <a:p>
            <a:pPr marL="568325" indent="-285750">
              <a:buClr>
                <a:srgbClr val="00B050"/>
              </a:buClr>
              <a:buFont typeface="Arial" panose="020B0604020202020204" pitchFamily="34" charset="0"/>
              <a:buChar char="•"/>
            </a:pPr>
            <a:r>
              <a:rPr lang="en-US" sz="1680" b="1" dirty="0" smtClean="0"/>
              <a:t>Delivery </a:t>
            </a:r>
            <a:r>
              <a:rPr lang="en-US" sz="1680" b="1" dirty="0"/>
              <a:t>schedule </a:t>
            </a:r>
            <a:r>
              <a:rPr lang="en-US" sz="1680" dirty="0"/>
              <a:t>– delivery date, distribution network, supply </a:t>
            </a:r>
            <a:r>
              <a:rPr lang="en-US" sz="1680" dirty="0" smtClean="0"/>
              <a:t>chains, transport cost changes, supplier delays, export duties and delays.</a:t>
            </a:r>
            <a:endParaRPr lang="en-US" sz="1680" dirty="0"/>
          </a:p>
        </p:txBody>
      </p:sp>
      <p:sp>
        <p:nvSpPr>
          <p:cNvPr id="8" name="Title 2"/>
          <p:cNvSpPr>
            <a:spLocks noGrp="1"/>
          </p:cNvSpPr>
          <p:nvPr>
            <p:ph type="title"/>
          </p:nvPr>
        </p:nvSpPr>
        <p:spPr>
          <a:xfrm>
            <a:off x="70266" y="72008"/>
            <a:ext cx="8859452" cy="548680"/>
          </a:xfrm>
        </p:spPr>
        <p:txBody>
          <a:bodyPr>
            <a:noAutofit/>
          </a:bodyPr>
          <a:lstStyle/>
          <a:p>
            <a:r>
              <a:rPr lang="en-GB" sz="4000" dirty="0" smtClean="0"/>
              <a:t>D1.1 – Product Development Constraints</a:t>
            </a:r>
            <a:endParaRPr lang="en-GB" sz="4000" dirty="0"/>
          </a:p>
        </p:txBody>
      </p:sp>
    </p:spTree>
    <p:extLst>
      <p:ext uri="{BB962C8B-B14F-4D97-AF65-F5344CB8AC3E}">
        <p14:creationId xmlns:p14="http://schemas.microsoft.com/office/powerpoint/2010/main" val="384892606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861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00" b="1" dirty="0" smtClean="0"/>
              <a:t>Financial</a:t>
            </a:r>
            <a:r>
              <a:rPr lang="en-GB" sz="1700" dirty="0" smtClean="0"/>
              <a:t> – </a:t>
            </a:r>
            <a:r>
              <a:rPr lang="en-US" sz="1700" dirty="0" smtClean="0"/>
              <a:t>Sources of money will not always be on hand to the end of the project, every company, even large ones have financial restraints that limit project times. These include:</a:t>
            </a:r>
          </a:p>
          <a:p>
            <a:pPr marL="519113" indent="-285750">
              <a:buClr>
                <a:srgbClr val="00B050"/>
              </a:buClr>
              <a:buFont typeface="Arial" panose="020B0604020202020204" pitchFamily="34" charset="0"/>
              <a:buChar char="•"/>
            </a:pPr>
            <a:r>
              <a:rPr lang="en-US" sz="1700" b="1" dirty="0"/>
              <a:t>Marketing analysis</a:t>
            </a:r>
            <a:r>
              <a:rPr lang="en-US" sz="1700" dirty="0"/>
              <a:t> – </a:t>
            </a:r>
            <a:r>
              <a:rPr lang="en-US" sz="1700" dirty="0" smtClean="0"/>
              <a:t>Cost of researching and understanding the size </a:t>
            </a:r>
            <a:r>
              <a:rPr lang="en-US" sz="1700" dirty="0"/>
              <a:t>of market, distribution, market </a:t>
            </a:r>
            <a:r>
              <a:rPr lang="en-US" sz="1700" dirty="0" smtClean="0"/>
              <a:t>segments and the amount of research that may need to be done, or redone.</a:t>
            </a:r>
            <a:endParaRPr lang="en-US" sz="1700" dirty="0"/>
          </a:p>
          <a:p>
            <a:pPr marL="519113" indent="-285750">
              <a:buClr>
                <a:srgbClr val="00B050"/>
              </a:buClr>
              <a:buFont typeface="Arial" panose="020B0604020202020204" pitchFamily="34" charset="0"/>
              <a:buChar char="•"/>
            </a:pPr>
            <a:r>
              <a:rPr lang="en-US" sz="1700" b="1" dirty="0"/>
              <a:t>Design costs</a:t>
            </a:r>
            <a:r>
              <a:rPr lang="en-US" sz="1700" dirty="0"/>
              <a:t> – design team computing, information </a:t>
            </a:r>
            <a:r>
              <a:rPr lang="en-US" sz="1700" dirty="0" smtClean="0"/>
              <a:t>retrieval, getting equipment, developing a prototype while still not making money.</a:t>
            </a:r>
            <a:endParaRPr lang="en-US" sz="1700" dirty="0"/>
          </a:p>
          <a:p>
            <a:pPr marL="519113" indent="-285750">
              <a:buClr>
                <a:srgbClr val="00B050"/>
              </a:buClr>
              <a:buFont typeface="Arial" panose="020B0604020202020204" pitchFamily="34" charset="0"/>
              <a:buChar char="•"/>
            </a:pPr>
            <a:r>
              <a:rPr lang="en-US" sz="1700" b="1" dirty="0"/>
              <a:t>Development costs</a:t>
            </a:r>
            <a:r>
              <a:rPr lang="en-US" sz="1700" dirty="0"/>
              <a:t> – design detailing, supplier costs, testing </a:t>
            </a:r>
            <a:r>
              <a:rPr lang="en-US" sz="1700" dirty="0" smtClean="0"/>
              <a:t>costs, increase in raw material pricing, market fluctuations, need for increased research, longer testing, expanding technology needs</a:t>
            </a:r>
            <a:endParaRPr lang="en-US" sz="1700" dirty="0"/>
          </a:p>
          <a:p>
            <a:pPr marL="519113" indent="-285750">
              <a:buClr>
                <a:srgbClr val="00B050"/>
              </a:buClr>
              <a:buFont typeface="Arial" panose="020B0604020202020204" pitchFamily="34" charset="0"/>
              <a:buChar char="•"/>
            </a:pPr>
            <a:r>
              <a:rPr lang="en-US" sz="1700" b="1" dirty="0"/>
              <a:t>Manufacturing cost</a:t>
            </a:r>
            <a:r>
              <a:rPr lang="en-US" sz="1700" dirty="0"/>
              <a:t> - tooling, labor, overhead, assembly, </a:t>
            </a:r>
            <a:r>
              <a:rPr lang="en-US" sz="1700" dirty="0" smtClean="0"/>
              <a:t>inspection, loss, breakages, strikes, rise in marketing costs, costs of delays and legal issues</a:t>
            </a:r>
            <a:endParaRPr lang="en-US" sz="1700" dirty="0"/>
          </a:p>
          <a:p>
            <a:pPr marL="519113" indent="-285750">
              <a:buClr>
                <a:srgbClr val="00B050"/>
              </a:buClr>
              <a:buFont typeface="Arial" panose="020B0604020202020204" pitchFamily="34" charset="0"/>
              <a:buChar char="•"/>
            </a:pPr>
            <a:r>
              <a:rPr lang="en-US" sz="1700" b="1" dirty="0"/>
              <a:t>Distribution costs</a:t>
            </a:r>
            <a:r>
              <a:rPr lang="en-US" sz="1700" dirty="0"/>
              <a:t> - packing, transport, service centers, spare parts, </a:t>
            </a:r>
            <a:r>
              <a:rPr lang="en-US" sz="1700" dirty="0" smtClean="0"/>
              <a:t>warranty, marketing, foreign transport issues.</a:t>
            </a:r>
            <a:endParaRPr lang="en-US" sz="1700" dirty="0"/>
          </a:p>
          <a:p>
            <a:pPr marL="519113" indent="-285750">
              <a:buClr>
                <a:srgbClr val="00B050"/>
              </a:buClr>
              <a:buFont typeface="Arial" panose="020B0604020202020204" pitchFamily="34" charset="0"/>
              <a:buChar char="•"/>
            </a:pPr>
            <a:r>
              <a:rPr lang="en-US" sz="1700" b="1" dirty="0"/>
              <a:t>Resources</a:t>
            </a:r>
            <a:r>
              <a:rPr lang="en-US" sz="1700" dirty="0"/>
              <a:t> – time, budget, labor, capital, machines, </a:t>
            </a:r>
            <a:r>
              <a:rPr lang="en-US" sz="1700" dirty="0" smtClean="0"/>
              <a:t>material, all these can rise or expand the budget due to circumstances seen and unseen.</a:t>
            </a:r>
            <a:endParaRPr lang="en-US" sz="1700" dirty="0"/>
          </a:p>
        </p:txBody>
      </p:sp>
      <p:sp>
        <p:nvSpPr>
          <p:cNvPr id="8" name="Title 2"/>
          <p:cNvSpPr>
            <a:spLocks noGrp="1"/>
          </p:cNvSpPr>
          <p:nvPr>
            <p:ph type="title"/>
          </p:nvPr>
        </p:nvSpPr>
        <p:spPr>
          <a:xfrm>
            <a:off x="70266" y="72008"/>
            <a:ext cx="8859452" cy="548680"/>
          </a:xfrm>
        </p:spPr>
        <p:txBody>
          <a:bodyPr>
            <a:noAutofit/>
          </a:bodyPr>
          <a:lstStyle/>
          <a:p>
            <a:r>
              <a:rPr lang="en-GB" sz="4000" dirty="0" smtClean="0"/>
              <a:t>D1.1 – Product Development Constraints</a:t>
            </a:r>
            <a:endParaRPr lang="en-GB" sz="4000" dirty="0"/>
          </a:p>
        </p:txBody>
      </p:sp>
    </p:spTree>
    <p:extLst>
      <p:ext uri="{BB962C8B-B14F-4D97-AF65-F5344CB8AC3E}">
        <p14:creationId xmlns:p14="http://schemas.microsoft.com/office/powerpoint/2010/main" val="5214753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5542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00" b="1" dirty="0" smtClean="0"/>
              <a:t>Social</a:t>
            </a:r>
            <a:r>
              <a:rPr lang="en-GB" sz="1600" dirty="0" smtClean="0"/>
              <a:t> - Problems with not taking your audience into consideration can have an impact on the development time or success of a product. These can include:</a:t>
            </a:r>
          </a:p>
          <a:p>
            <a:pPr marL="519113" indent="-236538">
              <a:buClr>
                <a:srgbClr val="00B050"/>
              </a:buClr>
              <a:buFont typeface="Arial" panose="020B0604020202020204" pitchFamily="34" charset="0"/>
              <a:buChar char="•"/>
            </a:pPr>
            <a:r>
              <a:rPr lang="en-US" sz="1600" b="1" dirty="0" smtClean="0"/>
              <a:t>Language Issues </a:t>
            </a:r>
            <a:r>
              <a:rPr lang="en-US" sz="1600" dirty="0" smtClean="0"/>
              <a:t>– the goldilocks philosophy, not too complex, not too simple, geared towards the right language of the audience, make the interface usable and acceptable.</a:t>
            </a:r>
          </a:p>
          <a:p>
            <a:pPr marL="519113" indent="-236538">
              <a:buClr>
                <a:srgbClr val="00B050"/>
              </a:buClr>
              <a:buFont typeface="Arial" panose="020B0604020202020204" pitchFamily="34" charset="0"/>
              <a:buChar char="•"/>
            </a:pPr>
            <a:r>
              <a:rPr lang="en-US" sz="1600" dirty="0" smtClean="0"/>
              <a:t>Environmental – Use of the wrong types of raw materials can cause delays or simply the reduce potential sales.</a:t>
            </a:r>
          </a:p>
          <a:p>
            <a:pPr marL="519113" indent="-236538">
              <a:buClr>
                <a:srgbClr val="00B050"/>
              </a:buClr>
              <a:buFont typeface="Arial" panose="020B0604020202020204" pitchFamily="34" charset="0"/>
              <a:buChar char="•"/>
            </a:pPr>
            <a:r>
              <a:rPr lang="en-US" sz="1600" b="1" dirty="0" smtClean="0"/>
              <a:t>Text Type </a:t>
            </a:r>
            <a:r>
              <a:rPr lang="en-US" sz="1600" dirty="0" smtClean="0"/>
              <a:t>– Use of a simple wrong font or style, or simply not making it readable can cause product recalls.</a:t>
            </a:r>
          </a:p>
          <a:p>
            <a:pPr marL="519113" indent="-236538">
              <a:buClr>
                <a:srgbClr val="00B050"/>
              </a:buClr>
              <a:buFont typeface="Arial" panose="020B0604020202020204" pitchFamily="34" charset="0"/>
              <a:buChar char="•"/>
            </a:pPr>
            <a:r>
              <a:rPr lang="en-US" sz="1600" b="1" dirty="0" smtClean="0"/>
              <a:t>Change of Tastes </a:t>
            </a:r>
            <a:r>
              <a:rPr lang="en-US" sz="1600" dirty="0" smtClean="0"/>
              <a:t>– Development stages for a new product take time, during that time the audience for the product can change for any reason, likes, political, economical or even the release of something better.</a:t>
            </a:r>
            <a:endParaRPr lang="en-GB" sz="1600" dirty="0"/>
          </a:p>
          <a:p>
            <a:pPr marL="285750" indent="-285750">
              <a:buClr>
                <a:srgbClr val="00B050"/>
              </a:buClr>
              <a:buFont typeface="Wingdings 3" panose="05040102010807070707" pitchFamily="18" charset="2"/>
              <a:buChar char=""/>
            </a:pPr>
            <a:r>
              <a:rPr lang="en-US" sz="1600" b="1" dirty="0" smtClean="0"/>
              <a:t>Regulation</a:t>
            </a:r>
            <a:r>
              <a:rPr lang="en-US" sz="1600" dirty="0" smtClean="0"/>
              <a:t> </a:t>
            </a:r>
            <a:r>
              <a:rPr lang="en-US" sz="1600" dirty="0"/>
              <a:t>(e.g. company codes of practice, governmental regulation, national and international law) </a:t>
            </a:r>
            <a:r>
              <a:rPr lang="en-US" sz="1600" dirty="0" smtClean="0"/>
              <a:t>– This will depend purely on the product, if it is software based then copyright and usage comes into consideration, if the product involves managing or handling gas, then Corgi registered rules come into consideration. Then there is international law, your product, software or hardware, may breach other laws like privacy, freedom of information, import and export tariffs etc. (e.g. if your product has a </a:t>
            </a:r>
            <a:r>
              <a:rPr lang="en-US" sz="1600" dirty="0" err="1" smtClean="0"/>
              <a:t>a</a:t>
            </a:r>
            <a:r>
              <a:rPr lang="en-US" sz="1600" dirty="0" smtClean="0"/>
              <a:t> degree of steel within the product, you may be restricted on selling it in the USA.)</a:t>
            </a:r>
            <a:endParaRPr lang="en-US" sz="1600" dirty="0"/>
          </a:p>
        </p:txBody>
      </p:sp>
      <p:sp>
        <p:nvSpPr>
          <p:cNvPr id="8" name="Title 2"/>
          <p:cNvSpPr>
            <a:spLocks noGrp="1"/>
          </p:cNvSpPr>
          <p:nvPr>
            <p:ph type="title"/>
          </p:nvPr>
        </p:nvSpPr>
        <p:spPr>
          <a:xfrm>
            <a:off x="70266" y="72008"/>
            <a:ext cx="8859452" cy="548680"/>
          </a:xfrm>
        </p:spPr>
        <p:txBody>
          <a:bodyPr>
            <a:noAutofit/>
          </a:bodyPr>
          <a:lstStyle/>
          <a:p>
            <a:r>
              <a:rPr lang="en-GB" sz="4000" dirty="0" smtClean="0"/>
              <a:t>D1.1 – Product Development Constraints</a:t>
            </a:r>
            <a:endParaRPr lang="en-GB" sz="4000" dirty="0"/>
          </a:p>
        </p:txBody>
      </p:sp>
    </p:spTree>
    <p:extLst>
      <p:ext uri="{BB962C8B-B14F-4D97-AF65-F5344CB8AC3E}">
        <p14:creationId xmlns:p14="http://schemas.microsoft.com/office/powerpoint/2010/main" val="3824171646"/>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90931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360" b="1" dirty="0" smtClean="0"/>
              <a:t>Standards organisations </a:t>
            </a:r>
            <a:r>
              <a:rPr lang="en-GB" sz="1360" dirty="0" smtClean="0"/>
              <a:t>(e.g. ISO, EN, BS, IEEE) – If the product you are developing requires electricity, then it needs to be ISO recognised, if it involves </a:t>
            </a:r>
            <a:r>
              <a:rPr lang="en-GB" sz="1360" dirty="0"/>
              <a:t>engineering </a:t>
            </a:r>
            <a:r>
              <a:rPr lang="en-GB" sz="1360" dirty="0" smtClean="0"/>
              <a:t>processes then it should be IEEE recognised. Whatever your product is, does or is capable of being used for, there will probably be an organisation that will want to have its stamp on it, and for your company having that stamp will make it more sellable, legal and acceptable in professions like Engineering, Industry and Education.</a:t>
            </a:r>
          </a:p>
          <a:p>
            <a:pPr marL="285750" indent="-285750">
              <a:buClr>
                <a:srgbClr val="00B050"/>
              </a:buClr>
              <a:buFont typeface="Wingdings 3" panose="05040102010807070707" pitchFamily="18" charset="2"/>
              <a:buChar char=""/>
            </a:pPr>
            <a:r>
              <a:rPr lang="en-GB" sz="1360" b="1" dirty="0" smtClean="0"/>
              <a:t>Standards</a:t>
            </a:r>
            <a:r>
              <a:rPr lang="en-GB" sz="1360" dirty="0" smtClean="0"/>
              <a:t> – These can all have a major impact on the delay of a product if it is physical just as you have to take them into consideration during the production stage of the project. E.g.:</a:t>
            </a:r>
          </a:p>
          <a:p>
            <a:pPr marL="519113" indent="-236538">
              <a:buClr>
                <a:srgbClr val="00B050"/>
              </a:buClr>
              <a:buFont typeface="Arial" panose="020B0604020202020204" pitchFamily="34" charset="0"/>
              <a:buChar char="•"/>
            </a:pPr>
            <a:r>
              <a:rPr lang="en-US" sz="1360" b="1" dirty="0" smtClean="0"/>
              <a:t>Safety</a:t>
            </a:r>
            <a:r>
              <a:rPr lang="en-US" sz="1360" dirty="0" smtClean="0"/>
              <a:t> – your finished product has to meet safety standards if it is physical under the Consumer Protection Act. If it is purely software then it comes under the Data Protection Act and potentially the Computer Misuse Act.</a:t>
            </a:r>
          </a:p>
          <a:p>
            <a:pPr marL="519113" indent="-236538">
              <a:buClr>
                <a:srgbClr val="00B050"/>
              </a:buClr>
              <a:buFont typeface="Arial" panose="020B0604020202020204" pitchFamily="34" charset="0"/>
              <a:buChar char="•"/>
            </a:pPr>
            <a:r>
              <a:rPr lang="en-US" sz="1360" b="1" dirty="0" smtClean="0"/>
              <a:t>Design</a:t>
            </a:r>
            <a:r>
              <a:rPr lang="en-US" sz="1360" dirty="0" smtClean="0"/>
              <a:t> – Cannot breach the intellectual or actual Copyright Act. If it is even remotely suspected, this can cause release delays.</a:t>
            </a:r>
          </a:p>
          <a:p>
            <a:pPr marL="519113" indent="-236538">
              <a:buClr>
                <a:srgbClr val="00B050"/>
              </a:buClr>
              <a:buFont typeface="Arial" panose="020B0604020202020204" pitchFamily="34" charset="0"/>
              <a:buChar char="•"/>
            </a:pPr>
            <a:r>
              <a:rPr lang="en-US" sz="1360" b="1" dirty="0" smtClean="0"/>
              <a:t>Quality Management </a:t>
            </a:r>
            <a:r>
              <a:rPr lang="en-US" sz="1360" dirty="0" smtClean="0"/>
              <a:t>– The company will want it to be good but other products and the reputation of the company also depends on this. If your product is bad, your other products will be assumed as bad.</a:t>
            </a:r>
          </a:p>
          <a:p>
            <a:pPr marL="519113" indent="-236538">
              <a:buClr>
                <a:srgbClr val="00B050"/>
              </a:buClr>
              <a:buFont typeface="Arial" panose="020B0604020202020204" pitchFamily="34" charset="0"/>
              <a:buChar char="•"/>
            </a:pPr>
            <a:r>
              <a:rPr lang="en-US" sz="1360" b="1" dirty="0" smtClean="0"/>
              <a:t>Risk Analysis </a:t>
            </a:r>
            <a:r>
              <a:rPr lang="en-US" sz="1360" dirty="0" smtClean="0"/>
              <a:t>– every stage of the manufacture and production stage needs this done for the security of your workers. The more production tasks the more risk assessments carried out.</a:t>
            </a:r>
          </a:p>
          <a:p>
            <a:pPr marL="519113" indent="-236538">
              <a:buClr>
                <a:srgbClr val="00B050"/>
              </a:buClr>
              <a:buFont typeface="Arial" panose="020B0604020202020204" pitchFamily="34" charset="0"/>
              <a:buChar char="•"/>
            </a:pPr>
            <a:r>
              <a:rPr lang="en-US" sz="1360" b="1" dirty="0" smtClean="0"/>
              <a:t>Reliability</a:t>
            </a:r>
            <a:r>
              <a:rPr lang="en-US" sz="1360" dirty="0" smtClean="0"/>
              <a:t> – Under the Consumer Protection Act your product has to be able to survive a year without breakages, more if you are selling warranties with it. If it is an App or a service then it needs to meet the Consumer rights.</a:t>
            </a:r>
          </a:p>
          <a:p>
            <a:pPr marL="519113" indent="-236538">
              <a:buClr>
                <a:srgbClr val="00B050"/>
              </a:buClr>
              <a:buFont typeface="Arial" panose="020B0604020202020204" pitchFamily="34" charset="0"/>
              <a:buChar char="•"/>
            </a:pPr>
            <a:r>
              <a:rPr lang="en-US" sz="1360" b="1" dirty="0" smtClean="0"/>
              <a:t>Requirements Analysis </a:t>
            </a:r>
            <a:r>
              <a:rPr lang="en-US" sz="1360" dirty="0" smtClean="0"/>
              <a:t>– at the end of the day the product has to meet the needs of the user, the requirements of the product, if a toaster does not toast then it cannot be sold as a toaster.</a:t>
            </a:r>
          </a:p>
        </p:txBody>
      </p:sp>
      <p:sp>
        <p:nvSpPr>
          <p:cNvPr id="8" name="Title 2"/>
          <p:cNvSpPr>
            <a:spLocks noGrp="1"/>
          </p:cNvSpPr>
          <p:nvPr>
            <p:ph type="title"/>
          </p:nvPr>
        </p:nvSpPr>
        <p:spPr>
          <a:xfrm>
            <a:off x="70266" y="72008"/>
            <a:ext cx="8859452" cy="548680"/>
          </a:xfrm>
        </p:spPr>
        <p:txBody>
          <a:bodyPr>
            <a:noAutofit/>
          </a:bodyPr>
          <a:lstStyle/>
          <a:p>
            <a:r>
              <a:rPr lang="en-GB" sz="4000" dirty="0" smtClean="0"/>
              <a:t>D1.1 – Product Development Constraints</a:t>
            </a:r>
            <a:endParaRPr lang="en-GB" sz="4000" dirty="0"/>
          </a:p>
        </p:txBody>
      </p:sp>
    </p:spTree>
    <p:extLst>
      <p:ext uri="{BB962C8B-B14F-4D97-AF65-F5344CB8AC3E}">
        <p14:creationId xmlns:p14="http://schemas.microsoft.com/office/powerpoint/2010/main" val="260725420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500" b="1" dirty="0" smtClean="0"/>
              <a:t>The need for compromise</a:t>
            </a:r>
            <a:r>
              <a:rPr lang="en-GB" sz="1500" dirty="0" smtClean="0"/>
              <a:t> (e.g. cost/benefit trade-off, complexity/ error trade-off) - All the other considerations are necessary but sometimes there is a need to compromise on the production. Your product should be perfect but does not have to be, the build quality can be measured against the price, the software usability measured against the time it takes to add functionality, the inabilities measured against the potential upgrades.</a:t>
            </a:r>
          </a:p>
          <a:p>
            <a:pPr marL="285750" indent="-285750">
              <a:buClr>
                <a:srgbClr val="00B050"/>
              </a:buClr>
              <a:buFont typeface="Wingdings 3" panose="05040102010807070707" pitchFamily="18" charset="2"/>
              <a:buChar char=""/>
            </a:pPr>
            <a:r>
              <a:rPr lang="en-US" sz="1500" dirty="0" smtClean="0"/>
              <a:t>Everything in business is a compromise, and that is an expectation, companies want to maximize profits by reducing Fixed and Variable costs of production. How many times have you played a game with bugs, bugs could be fixed with updates, patches etc. in a rush to get the product onto the market. This is a compromise.</a:t>
            </a:r>
          </a:p>
          <a:p>
            <a:pPr marL="285750" indent="-285750">
              <a:buClr>
                <a:srgbClr val="00B050"/>
              </a:buClr>
              <a:buFont typeface="Wingdings 3" panose="05040102010807070707" pitchFamily="18" charset="2"/>
              <a:buChar char=""/>
            </a:pPr>
            <a:r>
              <a:rPr lang="en-US" sz="1500" dirty="0" smtClean="0"/>
              <a:t>Films with errors, factual dates not being accurate, technical devices that could have been better even at the time of production, compromises in cost and efficiency for delivery times. This is the inevitability of business.</a:t>
            </a:r>
            <a:endParaRPr lang="en-GB" sz="1500" dirty="0" smtClean="0"/>
          </a:p>
          <a:p>
            <a:pPr>
              <a:buClr>
                <a:srgbClr val="00B050"/>
              </a:buClr>
            </a:pPr>
            <a:r>
              <a:rPr lang="en-GB" sz="1500" b="1" dirty="0" smtClean="0">
                <a:solidFill>
                  <a:srgbClr val="FF0000"/>
                </a:solidFill>
              </a:rPr>
              <a:t>D1.1 – Task 07 </a:t>
            </a:r>
            <a:r>
              <a:rPr lang="en-GB" sz="1500" dirty="0" smtClean="0">
                <a:solidFill>
                  <a:srgbClr val="FF0000"/>
                </a:solidFill>
              </a:rPr>
              <a:t>- Assess the potential impact of constraints upon product development in terms of timing, social, financial, regulation standards.</a:t>
            </a:r>
          </a:p>
          <a:p>
            <a:pPr>
              <a:buClr>
                <a:srgbClr val="00B050"/>
              </a:buClr>
            </a:pPr>
            <a:endParaRPr lang="en-US" sz="1500" dirty="0">
              <a:solidFill>
                <a:srgbClr val="FF0000"/>
              </a:solidFill>
            </a:endParaRPr>
          </a:p>
          <a:p>
            <a:pPr>
              <a:buClr>
                <a:srgbClr val="00B050"/>
              </a:buClr>
            </a:pPr>
            <a:endParaRPr lang="en-US" sz="1500" dirty="0" smtClean="0">
              <a:solidFill>
                <a:srgbClr val="FF0000"/>
              </a:solidFill>
            </a:endParaRPr>
          </a:p>
          <a:p>
            <a:pPr>
              <a:buClr>
                <a:srgbClr val="00B050"/>
              </a:buClr>
            </a:pPr>
            <a:endParaRPr lang="en-GB" sz="1500" dirty="0" smtClean="0">
              <a:solidFill>
                <a:srgbClr val="FF0000"/>
              </a:solidFill>
            </a:endParaRPr>
          </a:p>
          <a:p>
            <a:pPr>
              <a:buClr>
                <a:srgbClr val="00B050"/>
              </a:buClr>
            </a:pPr>
            <a:r>
              <a:rPr lang="en-GB" sz="1500" b="1" dirty="0" smtClean="0">
                <a:solidFill>
                  <a:srgbClr val="FF0000"/>
                </a:solidFill>
              </a:rPr>
              <a:t>D1.2 – Task 08 -</a:t>
            </a:r>
            <a:r>
              <a:rPr lang="en-GB" sz="1500" dirty="0" smtClean="0">
                <a:solidFill>
                  <a:srgbClr val="FF0000"/>
                </a:solidFill>
              </a:rPr>
              <a:t> Explain how compromise can be a factor in Product Development for your specific product in terms of overcoming constraints.</a:t>
            </a:r>
          </a:p>
          <a:p>
            <a:pPr>
              <a:buClr>
                <a:srgbClr val="00B050"/>
              </a:buClr>
            </a:pPr>
            <a:r>
              <a:rPr lang="en-US" sz="1500" b="1" dirty="0" smtClean="0">
                <a:solidFill>
                  <a:srgbClr val="FF0000"/>
                </a:solidFill>
              </a:rPr>
              <a:t>M1.2 – Task 09 </a:t>
            </a:r>
            <a:r>
              <a:rPr lang="en-US" sz="1500" dirty="0" smtClean="0">
                <a:solidFill>
                  <a:srgbClr val="FF0000"/>
                </a:solidFill>
              </a:rPr>
              <a:t>– Using the Constraints, explain how your chosen methodology can be more viable than the other methodologies in taking these into consideration. </a:t>
            </a:r>
            <a:endParaRPr lang="en-US" sz="15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GB" sz="4000" dirty="0" smtClean="0"/>
              <a:t>D1.1 – Product Development Constraints</a:t>
            </a:r>
            <a:endParaRPr lang="en-GB" sz="4000" dirty="0"/>
          </a:p>
        </p:txBody>
      </p:sp>
      <p:graphicFrame>
        <p:nvGraphicFramePr>
          <p:cNvPr id="2" name="Table 1"/>
          <p:cNvGraphicFramePr>
            <a:graphicFrameLocks noGrp="1"/>
          </p:cNvGraphicFramePr>
          <p:nvPr>
            <p:extLst>
              <p:ext uri="{D42A27DB-BD31-4B8C-83A1-F6EECF244321}">
                <p14:modId xmlns:p14="http://schemas.microsoft.com/office/powerpoint/2010/main" val="2874151151"/>
              </p:ext>
            </p:extLst>
          </p:nvPr>
        </p:nvGraphicFramePr>
        <p:xfrm>
          <a:off x="251520" y="4797152"/>
          <a:ext cx="6768750" cy="548640"/>
        </p:xfrm>
        <a:graphic>
          <a:graphicData uri="http://schemas.openxmlformats.org/drawingml/2006/table">
            <a:tbl>
              <a:tblPr firstRow="1" bandRow="1">
                <a:tableStyleId>{5C22544A-7EE6-4342-B048-85BDC9FD1C3A}</a:tableStyleId>
              </a:tblPr>
              <a:tblGrid>
                <a:gridCol w="648072"/>
                <a:gridCol w="1008112"/>
                <a:gridCol w="792088"/>
                <a:gridCol w="1224136"/>
                <a:gridCol w="1800200"/>
                <a:gridCol w="1296142"/>
              </a:tblGrid>
              <a:tr h="370840">
                <a:tc>
                  <a:txBody>
                    <a:bodyPr/>
                    <a:lstStyle/>
                    <a:p>
                      <a:pPr algn="ctr"/>
                      <a:r>
                        <a:rPr lang="en-US" sz="1500" dirty="0" smtClean="0">
                          <a:latin typeface="Arial" panose="020B0604020202020204" pitchFamily="34" charset="0"/>
                          <a:cs typeface="Arial" panose="020B0604020202020204" pitchFamily="34" charset="0"/>
                        </a:rPr>
                        <a:t>Time</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Financial</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Social</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Regulation</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Organisational standards</a:t>
                      </a:r>
                      <a:endParaRPr lang="en-GB" sz="1500" dirty="0">
                        <a:latin typeface="Arial" panose="020B0604020202020204" pitchFamily="34" charset="0"/>
                        <a:cs typeface="Arial" panose="020B0604020202020204" pitchFamily="34" charset="0"/>
                      </a:endParaRPr>
                    </a:p>
                  </a:txBody>
                  <a:tcPr/>
                </a:tc>
                <a:tc>
                  <a:txBody>
                    <a:bodyPr/>
                    <a:lstStyle/>
                    <a:p>
                      <a:pPr algn="ctr"/>
                      <a:r>
                        <a:rPr lang="en-US" sz="1500" dirty="0" smtClean="0">
                          <a:latin typeface="Arial" panose="020B0604020202020204" pitchFamily="34" charset="0"/>
                          <a:cs typeface="Arial" panose="020B0604020202020204" pitchFamily="34" charset="0"/>
                        </a:rPr>
                        <a:t>Other Standards</a:t>
                      </a:r>
                      <a:endParaRPr lang="en-GB" sz="15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5759756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LO1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847755"/>
          </a:xfrm>
          <a:prstGeom prst="rect">
            <a:avLst/>
          </a:prstGeom>
        </p:spPr>
        <p:txBody>
          <a:bodyPr wrap="square">
            <a:spAutoFit/>
          </a:bodyPr>
          <a:lstStyle/>
          <a:p>
            <a:pPr>
              <a:buClr>
                <a:srgbClr val="00B050"/>
              </a:buClr>
            </a:pPr>
            <a:r>
              <a:rPr lang="en-US" b="1" dirty="0">
                <a:solidFill>
                  <a:srgbClr val="FF0000"/>
                </a:solidFill>
              </a:rPr>
              <a:t>P1.1 – Task 01 </a:t>
            </a:r>
            <a:r>
              <a:rPr lang="en-US" dirty="0">
                <a:solidFill>
                  <a:srgbClr val="FF0000"/>
                </a:solidFill>
              </a:rPr>
              <a:t>– Describe the Waterfall Development Methodology and using your own example of a program project, describe the stages in reference.</a:t>
            </a:r>
          </a:p>
          <a:p>
            <a:pPr>
              <a:buClr>
                <a:srgbClr val="00B050"/>
              </a:buClr>
            </a:pPr>
            <a:r>
              <a:rPr lang="en-US" b="1" dirty="0" smtClean="0">
                <a:solidFill>
                  <a:srgbClr val="FF0000"/>
                </a:solidFill>
              </a:rPr>
              <a:t>P1.1 </a:t>
            </a:r>
            <a:r>
              <a:rPr lang="en-US" b="1" dirty="0">
                <a:solidFill>
                  <a:srgbClr val="FF0000"/>
                </a:solidFill>
              </a:rPr>
              <a:t>– Task 02 </a:t>
            </a:r>
            <a:r>
              <a:rPr lang="en-US" dirty="0">
                <a:solidFill>
                  <a:srgbClr val="FF0000"/>
                </a:solidFill>
              </a:rPr>
              <a:t>– Describe the Incremental Development Methodology and using your own example of a program project, describe the stages in reference.</a:t>
            </a:r>
          </a:p>
          <a:p>
            <a:pPr>
              <a:buClr>
                <a:srgbClr val="00B050"/>
              </a:buClr>
            </a:pPr>
            <a:r>
              <a:rPr lang="en-US" b="1" dirty="0" smtClean="0">
                <a:solidFill>
                  <a:srgbClr val="FF0000"/>
                </a:solidFill>
              </a:rPr>
              <a:t>P1.1 </a:t>
            </a:r>
            <a:r>
              <a:rPr lang="en-US" b="1" dirty="0">
                <a:solidFill>
                  <a:srgbClr val="FF0000"/>
                </a:solidFill>
              </a:rPr>
              <a:t>– Task 03 </a:t>
            </a:r>
            <a:r>
              <a:rPr lang="en-US" dirty="0">
                <a:solidFill>
                  <a:srgbClr val="FF0000"/>
                </a:solidFill>
              </a:rPr>
              <a:t>– Describe the Spiral Development Methodology and using your own example of a program project, describe the stages in reference.</a:t>
            </a:r>
          </a:p>
          <a:p>
            <a:pPr>
              <a:buClr>
                <a:srgbClr val="00B050"/>
              </a:buClr>
            </a:pPr>
            <a:r>
              <a:rPr lang="en-US" b="1" dirty="0" smtClean="0">
                <a:solidFill>
                  <a:srgbClr val="FF0000"/>
                </a:solidFill>
              </a:rPr>
              <a:t>P1.1 </a:t>
            </a:r>
            <a:r>
              <a:rPr lang="en-US" b="1" dirty="0">
                <a:solidFill>
                  <a:srgbClr val="FF0000"/>
                </a:solidFill>
              </a:rPr>
              <a:t>– Task 04 </a:t>
            </a:r>
            <a:r>
              <a:rPr lang="en-US" dirty="0">
                <a:solidFill>
                  <a:srgbClr val="FF0000"/>
                </a:solidFill>
              </a:rPr>
              <a:t>– Describe the Agile Development Methodology and using your own example of a program project, describe the stages in reference.</a:t>
            </a:r>
          </a:p>
          <a:p>
            <a:pPr>
              <a:buClr>
                <a:srgbClr val="00B050"/>
              </a:buClr>
            </a:pPr>
            <a:r>
              <a:rPr lang="en-US" b="1" dirty="0" smtClean="0">
                <a:solidFill>
                  <a:srgbClr val="FF0000"/>
                </a:solidFill>
              </a:rPr>
              <a:t>M1.1 </a:t>
            </a:r>
            <a:r>
              <a:rPr lang="en-US" b="1" dirty="0">
                <a:solidFill>
                  <a:srgbClr val="FF0000"/>
                </a:solidFill>
              </a:rPr>
              <a:t>– Task 05</a:t>
            </a:r>
            <a:r>
              <a:rPr lang="en-US" dirty="0">
                <a:solidFill>
                  <a:srgbClr val="FF0000"/>
                </a:solidFill>
              </a:rPr>
              <a:t> – Compare and contrast different product development methodologies in reference to researching, creating, testing and releasing a new software development onto the market.</a:t>
            </a:r>
          </a:p>
          <a:p>
            <a:pPr>
              <a:buClr>
                <a:srgbClr val="00B050"/>
              </a:buClr>
            </a:pPr>
            <a:r>
              <a:rPr lang="en-US" b="1" dirty="0" smtClean="0">
                <a:solidFill>
                  <a:srgbClr val="FF0000"/>
                </a:solidFill>
              </a:rPr>
              <a:t>P1.2 </a:t>
            </a:r>
            <a:r>
              <a:rPr lang="en-US" b="1" dirty="0">
                <a:solidFill>
                  <a:srgbClr val="FF0000"/>
                </a:solidFill>
              </a:rPr>
              <a:t>- Task 06 </a:t>
            </a:r>
            <a:r>
              <a:rPr lang="en-US" dirty="0">
                <a:solidFill>
                  <a:srgbClr val="FF0000"/>
                </a:solidFill>
              </a:rPr>
              <a:t>– Describe the 6 stages of product development and define wat these entail in line with your chosen software product.</a:t>
            </a:r>
          </a:p>
          <a:p>
            <a:pPr>
              <a:buClr>
                <a:srgbClr val="00B050"/>
              </a:buClr>
            </a:pPr>
            <a:r>
              <a:rPr lang="en-GB" b="1" dirty="0" smtClean="0">
                <a:solidFill>
                  <a:srgbClr val="FF0000"/>
                </a:solidFill>
              </a:rPr>
              <a:t>D1.1 </a:t>
            </a:r>
            <a:r>
              <a:rPr lang="en-GB" b="1" dirty="0">
                <a:solidFill>
                  <a:srgbClr val="FF0000"/>
                </a:solidFill>
              </a:rPr>
              <a:t>– Task 07 </a:t>
            </a:r>
            <a:r>
              <a:rPr lang="en-GB" dirty="0">
                <a:solidFill>
                  <a:srgbClr val="FF0000"/>
                </a:solidFill>
              </a:rPr>
              <a:t>- Assess the potential impact of constraints upon product development in terms of timing, social, financial, regulation standards</a:t>
            </a:r>
            <a:r>
              <a:rPr lang="en-GB" dirty="0" smtClean="0">
                <a:solidFill>
                  <a:srgbClr val="FF0000"/>
                </a:solidFill>
              </a:rPr>
              <a:t>.</a:t>
            </a:r>
            <a:endParaRPr lang="en-GB" dirty="0">
              <a:solidFill>
                <a:srgbClr val="FF0000"/>
              </a:solidFill>
            </a:endParaRPr>
          </a:p>
          <a:p>
            <a:pPr>
              <a:buClr>
                <a:srgbClr val="00B050"/>
              </a:buClr>
            </a:pPr>
            <a:r>
              <a:rPr lang="en-GB" b="1" dirty="0">
                <a:solidFill>
                  <a:srgbClr val="FF0000"/>
                </a:solidFill>
              </a:rPr>
              <a:t>D1.2 – Task 08 -</a:t>
            </a:r>
            <a:r>
              <a:rPr lang="en-GB" dirty="0">
                <a:solidFill>
                  <a:srgbClr val="FF0000"/>
                </a:solidFill>
              </a:rPr>
              <a:t> Explain how compromise can be a factor in Product Development for your specific product in terms of overcoming constraints.</a:t>
            </a:r>
          </a:p>
          <a:p>
            <a:pPr>
              <a:buClr>
                <a:srgbClr val="00B050"/>
              </a:buClr>
            </a:pPr>
            <a:r>
              <a:rPr lang="en-US" b="1" dirty="0">
                <a:solidFill>
                  <a:srgbClr val="FF0000"/>
                </a:solidFill>
              </a:rPr>
              <a:t>M1.2 – Task 09 </a:t>
            </a:r>
            <a:r>
              <a:rPr lang="en-US" dirty="0">
                <a:solidFill>
                  <a:srgbClr val="FF0000"/>
                </a:solidFill>
              </a:rPr>
              <a:t>– Using the Constraints, explain how your chosen methodology can be more viable than the other methodologies in taking these into consideration</a:t>
            </a:r>
            <a:r>
              <a:rPr lang="en-US" dirty="0" smtClean="0">
                <a:solidFill>
                  <a:srgbClr val="FF0000"/>
                </a:solidFill>
              </a:rPr>
              <a:t>.</a:t>
            </a:r>
            <a:endParaRPr lang="en-US" dirty="0">
              <a:solidFill>
                <a:srgbClr val="FF0000"/>
              </a:solidFill>
            </a:endParaRPr>
          </a:p>
        </p:txBody>
      </p:sp>
      <p:sp>
        <p:nvSpPr>
          <p:cNvPr id="10" name="TextBox 9">
            <a:hlinkClick r:id="rId3" action="ppaction://hlinkfile"/>
          </p:cNvPr>
          <p:cNvSpPr txBox="1"/>
          <p:nvPr/>
        </p:nvSpPr>
        <p:spPr>
          <a:xfrm>
            <a:off x="8460432" y="5961474"/>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343805069"/>
              </p:ext>
            </p:extLst>
          </p:nvPr>
        </p:nvGraphicFramePr>
        <p:xfrm>
          <a:off x="251520" y="1052736"/>
          <a:ext cx="8580620" cy="5605272"/>
        </p:xfrm>
        <a:graphic>
          <a:graphicData uri="http://schemas.openxmlformats.org/drawingml/2006/table">
            <a:tbl>
              <a:tblPr firstRow="1" bandRow="1">
                <a:tableStyleId>{5C22544A-7EE6-4342-B048-85BDC9FD1C3A}</a:tableStyleId>
              </a:tblPr>
              <a:tblGrid>
                <a:gridCol w="1440160"/>
                <a:gridCol w="2448272"/>
                <a:gridCol w="2664296"/>
                <a:gridCol w="2027892"/>
              </a:tblGrid>
              <a:tr h="202312">
                <a:tc>
                  <a:txBody>
                    <a:bodyPr/>
                    <a:lstStyle/>
                    <a:p>
                      <a:pPr algn="ctr"/>
                      <a:r>
                        <a:rPr lang="en-US" sz="1170" dirty="0" smtClean="0">
                          <a:latin typeface="Arial" panose="020B0604020202020204" pitchFamily="34" charset="0"/>
                          <a:cs typeface="Arial" panose="020B0604020202020204" pitchFamily="34" charset="0"/>
                        </a:rPr>
                        <a:t>LO</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Pass</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Merit</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Distinction</a:t>
                      </a:r>
                      <a:endParaRPr lang="en-GB" sz="1170" dirty="0">
                        <a:latin typeface="Arial" panose="020B0604020202020204" pitchFamily="34" charset="0"/>
                        <a:cs typeface="Arial" panose="020B0604020202020204" pitchFamily="34" charset="0"/>
                      </a:endParaRPr>
                    </a:p>
                  </a:txBody>
                  <a:tcPr/>
                </a:tc>
              </a:tr>
              <a:tr h="259229">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The assessment criteria are the Pass requirements for this unit.</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70" dirty="0">
                        <a:latin typeface="Arial" panose="020B0604020202020204" pitchFamily="34" charset="0"/>
                        <a:cs typeface="Arial" panose="020B0604020202020204" pitchFamily="34" charset="0"/>
                      </a:endParaRPr>
                    </a:p>
                  </a:txBody>
                  <a:tcPr/>
                </a:tc>
              </a:tr>
              <a:tr h="259229">
                <a:tc>
                  <a:txBody>
                    <a:bodyPr/>
                    <a:lstStyle/>
                    <a:p>
                      <a:r>
                        <a:rPr lang="en-US" sz="1170" dirty="0" smtClean="0">
                          <a:latin typeface="Arial" panose="020B0604020202020204" pitchFamily="34" charset="0"/>
                          <a:cs typeface="Arial" panose="020B0604020202020204" pitchFamily="34" charset="0"/>
                        </a:rPr>
                        <a:t>1 - Understand the product development life cycle</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b="1" dirty="0" smtClean="0">
                          <a:latin typeface="Arial" panose="020B0604020202020204" pitchFamily="34" charset="0"/>
                          <a:cs typeface="Arial" panose="020B0604020202020204" pitchFamily="34" charset="0"/>
                        </a:rPr>
                        <a:t>P1</a:t>
                      </a:r>
                      <a:r>
                        <a:rPr lang="en-US" sz="1170" dirty="0" smtClean="0">
                          <a:latin typeface="Arial" panose="020B0604020202020204" pitchFamily="34" charset="0"/>
                          <a:cs typeface="Arial" panose="020B0604020202020204" pitchFamily="34" charset="0"/>
                        </a:rPr>
                        <a:t> - Outline the phases of the product development life cycle</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b="1" dirty="0" smtClean="0">
                          <a:latin typeface="Arial" panose="020B0604020202020204" pitchFamily="34" charset="0"/>
                          <a:cs typeface="Arial" panose="020B0604020202020204" pitchFamily="34" charset="0"/>
                        </a:rPr>
                        <a:t>M1</a:t>
                      </a:r>
                      <a:r>
                        <a:rPr lang="en-US" sz="1170" dirty="0" smtClean="0">
                          <a:latin typeface="Arial" panose="020B0604020202020204" pitchFamily="34" charset="0"/>
                          <a:cs typeface="Arial" panose="020B0604020202020204" pitchFamily="34" charset="0"/>
                        </a:rPr>
                        <a:t> - Compare and contrast different product development methodologies</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b="1" dirty="0" smtClean="0">
                          <a:latin typeface="Arial" panose="020B0604020202020204" pitchFamily="34" charset="0"/>
                          <a:cs typeface="Arial" panose="020B0604020202020204" pitchFamily="34" charset="0"/>
                        </a:rPr>
                        <a:t>D1</a:t>
                      </a:r>
                      <a:r>
                        <a:rPr lang="en-US" sz="1170" dirty="0" smtClean="0">
                          <a:latin typeface="Arial" panose="020B0604020202020204" pitchFamily="34" charset="0"/>
                          <a:cs typeface="Arial" panose="020B0604020202020204" pitchFamily="34" charset="0"/>
                        </a:rPr>
                        <a:t> - Assess the potential impact of constraints upon product development</a:t>
                      </a:r>
                      <a:endParaRPr lang="en-GB" sz="1170" dirty="0">
                        <a:latin typeface="Arial" panose="020B0604020202020204" pitchFamily="34" charset="0"/>
                        <a:cs typeface="Arial" panose="020B0604020202020204" pitchFamily="34" charset="0"/>
                      </a:endParaRPr>
                    </a:p>
                  </a:txBody>
                  <a:tcPr>
                    <a:solidFill>
                      <a:srgbClr val="FFC000"/>
                    </a:solidFill>
                  </a:tcPr>
                </a:tc>
              </a:tr>
              <a:tr h="685800">
                <a:tc rowSpan="2">
                  <a:txBody>
                    <a:bodyPr/>
                    <a:lstStyle/>
                    <a:p>
                      <a:r>
                        <a:rPr lang="en-US" sz="1170" dirty="0" smtClean="0">
                          <a:latin typeface="Arial" panose="020B0604020202020204" pitchFamily="34" charset="0"/>
                          <a:cs typeface="Arial" panose="020B0604020202020204" pitchFamily="34" charset="0"/>
                        </a:rPr>
                        <a:t>2 - Be able to design products that meet identified client requirements</a:t>
                      </a:r>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P2*</a:t>
                      </a:r>
                      <a:r>
                        <a:rPr lang="en-US" sz="1170" dirty="0" smtClean="0">
                          <a:latin typeface="Arial" panose="020B0604020202020204" pitchFamily="34" charset="0"/>
                          <a:cs typeface="Arial" panose="020B0604020202020204" pitchFamily="34" charset="0"/>
                        </a:rPr>
                        <a:t> - Develop a product requirements specification to meet an identified client’s requirements</a:t>
                      </a: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70" b="1" dirty="0" smtClean="0">
                          <a:latin typeface="Arial" panose="020B0604020202020204" pitchFamily="34" charset="0"/>
                          <a:cs typeface="Arial" panose="020B0604020202020204" pitchFamily="34" charset="0"/>
                        </a:rPr>
                        <a:t>P3</a:t>
                      </a:r>
                      <a:r>
                        <a:rPr lang="en-US" sz="1170" dirty="0" smtClean="0">
                          <a:latin typeface="Arial" panose="020B0604020202020204" pitchFamily="34" charset="0"/>
                          <a:cs typeface="Arial" panose="020B0604020202020204" pitchFamily="34" charset="0"/>
                        </a:rPr>
                        <a:t> - Present an outline of the design solutions to the identified client and obtain feedback</a:t>
                      </a:r>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M2</a:t>
                      </a:r>
                      <a:r>
                        <a:rPr lang="en-US" sz="1170" dirty="0" smtClean="0">
                          <a:latin typeface="Arial" panose="020B0604020202020204" pitchFamily="34" charset="0"/>
                          <a:cs typeface="Arial" panose="020B0604020202020204" pitchFamily="34" charset="0"/>
                        </a:rPr>
                        <a:t> - Agree the inclusion of features that extend or enhance the functionality of the chosen design solution with the identified client</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20040">
                <a:tc rowSpan="2">
                  <a:txBody>
                    <a:bodyPr/>
                    <a:lstStyle/>
                    <a:p>
                      <a:r>
                        <a:rPr lang="en-US" sz="1170" dirty="0" smtClean="0">
                          <a:latin typeface="Arial" panose="020B0604020202020204" pitchFamily="34" charset="0"/>
                          <a:cs typeface="Arial" panose="020B0604020202020204" pitchFamily="34" charset="0"/>
                        </a:rPr>
                        <a:t>3 - Be able to implement and test products</a:t>
                      </a:r>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P4</a:t>
                      </a:r>
                      <a:r>
                        <a:rPr lang="en-US" sz="1170" dirty="0" smtClean="0">
                          <a:latin typeface="Arial" panose="020B0604020202020204" pitchFamily="34" charset="0"/>
                          <a:cs typeface="Arial" panose="020B0604020202020204" pitchFamily="34" charset="0"/>
                        </a:rPr>
                        <a:t> - Develop the product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320040">
                <a:tc vMerge="1">
                  <a:txBody>
                    <a:bodyPr/>
                    <a:lstStyle/>
                    <a:p>
                      <a:endParaRPr lang="en-GB"/>
                    </a:p>
                  </a:txBody>
                  <a:tcPr/>
                </a:tc>
                <a:tc>
                  <a:txBody>
                    <a:bodyPr/>
                    <a:lstStyle/>
                    <a:p>
                      <a:r>
                        <a:rPr lang="en-GB" sz="1170" b="1" dirty="0" smtClean="0">
                          <a:latin typeface="Arial" panose="020B0604020202020204" pitchFamily="34" charset="0"/>
                          <a:cs typeface="Arial" panose="020B0604020202020204" pitchFamily="34" charset="0"/>
                        </a:rPr>
                        <a:t>P5</a:t>
                      </a:r>
                      <a:r>
                        <a:rPr lang="en-GB" sz="1170" dirty="0" smtClean="0">
                          <a:latin typeface="Arial" panose="020B0604020202020204" pitchFamily="34" charset="0"/>
                          <a:cs typeface="Arial" panose="020B0604020202020204" pitchFamily="34" charset="0"/>
                        </a:rPr>
                        <a:t> - Conduct product testing</a:t>
                      </a:r>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M3</a:t>
                      </a:r>
                      <a:r>
                        <a:rPr lang="en-US" sz="1170" dirty="0" smtClean="0">
                          <a:latin typeface="Arial" panose="020B0604020202020204" pitchFamily="34" charset="0"/>
                          <a:cs typeface="Arial" panose="020B0604020202020204" pitchFamily="34" charset="0"/>
                        </a:rPr>
                        <a:t> - Analyse the results of testing and recommend improvements and enhancements to the design solution</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14766">
                <a:tc>
                  <a:txBody>
                    <a:bodyPr/>
                    <a:lstStyle/>
                    <a:p>
                      <a:r>
                        <a:rPr lang="en-US" sz="1170" dirty="0" smtClean="0">
                          <a:latin typeface="Arial" panose="020B0604020202020204" pitchFamily="34" charset="0"/>
                          <a:cs typeface="Arial" panose="020B0604020202020204" pitchFamily="34" charset="0"/>
                        </a:rPr>
                        <a:t>4 - Be able to carry out acceptance testing with clients</a:t>
                      </a:r>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P6</a:t>
                      </a:r>
                      <a:r>
                        <a:rPr lang="en-US" sz="1170" dirty="0" smtClean="0">
                          <a:latin typeface="Arial" panose="020B0604020202020204" pitchFamily="34" charset="0"/>
                          <a:cs typeface="Arial" panose="020B0604020202020204" pitchFamily="34" charset="0"/>
                        </a:rPr>
                        <a:t> - Carry out acceptance testing for users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b="1" dirty="0" smtClean="0">
                          <a:latin typeface="Arial" panose="020B0604020202020204" pitchFamily="34" charset="0"/>
                          <a:cs typeface="Arial" panose="020B0604020202020204" pitchFamily="34" charset="0"/>
                        </a:rPr>
                        <a:t>D2</a:t>
                      </a:r>
                      <a:r>
                        <a:rPr lang="en-US" sz="1170" dirty="0" smtClean="0">
                          <a:latin typeface="Arial" panose="020B0604020202020204" pitchFamily="34" charset="0"/>
                          <a:cs typeface="Arial" panose="020B0604020202020204" pitchFamily="34" charset="0"/>
                        </a:rPr>
                        <a:t>  - Discuss with the identified client potential enhancements, upgrades and maintenance of the final product</a:t>
                      </a:r>
                      <a:endParaRPr lang="en-GB" sz="117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09200"/>
          </a:xfrm>
          <a:prstGeom prst="rect">
            <a:avLst/>
          </a:prstGeom>
        </p:spPr>
        <p:txBody>
          <a:bodyPr wrap="square">
            <a:spAutoFit/>
          </a:bodyPr>
          <a:lstStyle/>
          <a:p>
            <a:r>
              <a:rPr lang="en-US" sz="1600" b="1" dirty="0" smtClean="0"/>
              <a:t>LO1 </a:t>
            </a:r>
            <a:r>
              <a:rPr lang="en-US" sz="1600" b="1" dirty="0"/>
              <a:t>- Understand the Product Development Life Cycle</a:t>
            </a:r>
            <a:endParaRPr lang="en-US" sz="1600" b="1" dirty="0" smtClean="0"/>
          </a:p>
          <a:p>
            <a:r>
              <a:rPr lang="en-US" sz="1600" b="1" dirty="0" smtClean="0"/>
              <a:t>P1 - </a:t>
            </a:r>
            <a:r>
              <a:rPr lang="en-US" sz="1600" dirty="0"/>
              <a:t>Learners must outline the phases of the product development life cycle. They must include the main characteristics of each phase including its position within the product development life cycle. Evidence could be in the form of a written report, presentation with detailed speaker notes, a video of presenting the information to an audience, or an information guide on the product development life cycle. </a:t>
            </a:r>
          </a:p>
          <a:p>
            <a:r>
              <a:rPr lang="en-US" sz="1600" b="1" dirty="0" smtClean="0"/>
              <a:t>M1 - </a:t>
            </a:r>
            <a:r>
              <a:rPr lang="en-US" sz="1600" dirty="0"/>
              <a:t>Learners are required to identify similarities and differences between a variety of different product development methodologies. Learners should clearly demonstrate their understanding through the comparison of the different methodologies. It is suggested that they include a summary of their findings in their evidence. The evidence could be in the form of a written report, a presentation or an information guide. </a:t>
            </a:r>
          </a:p>
          <a:p>
            <a:r>
              <a:rPr lang="en-US" sz="1600" b="1" dirty="0" smtClean="0"/>
              <a:t>D1 - </a:t>
            </a:r>
            <a:r>
              <a:rPr lang="en-US" sz="1600" dirty="0"/>
              <a:t>Learners are required to make an informed judgement about the potential impact of constraints upon the product development life cycle. It is suggested that learners consider the potential impact that each constraint could have on the phases of the product development life cycle, highlighting where the major impacts could occur, together with possible knock on effects to subsequent phases. The evidence could be in the form of a written report or a presentation with very detailed speaker notes. </a:t>
            </a:r>
          </a:p>
          <a:p>
            <a:r>
              <a:rPr lang="en-US" sz="1600" dirty="0"/>
              <a:t>Learners could present evidence for the entire learning outcome as a tutor guide for learners wanting to study product development. </a:t>
            </a:r>
            <a:endParaRPr lang="en-GB" sz="1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42167</TotalTime>
  <Words>6261</Words>
  <Application>Microsoft Office PowerPoint</Application>
  <PresentationFormat>On-screen Show (4:3)</PresentationFormat>
  <Paragraphs>568</Paragraphs>
  <Slides>28</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P1.1 - Product Development Methodologies - Waterfall</vt:lpstr>
      <vt:lpstr>P1.1 - Product Development Methodologies - Waterfall</vt:lpstr>
      <vt:lpstr>P1.1 - Product Development Methodologies - Incremental</vt:lpstr>
      <vt:lpstr>P1.1 - Product Development Methodologies - Incremental</vt:lpstr>
      <vt:lpstr>P1.1 - Product Development Methodologies - Spiral</vt:lpstr>
      <vt:lpstr>P1.1 - Product Development Methodologies - Spiral</vt:lpstr>
      <vt:lpstr>P1.1 - Product Development Methodologies - Agile</vt:lpstr>
      <vt:lpstr>P1.1 - Product Development Methodologies - Agile</vt:lpstr>
      <vt:lpstr>M1.1 - Comparing Development Methodologies</vt:lpstr>
      <vt:lpstr>P1.2 - Phases of the Product Development Life Cycle</vt:lpstr>
      <vt:lpstr>P1.2 - Phases of the Product Development Life Cycle</vt:lpstr>
      <vt:lpstr>P1.2 - Phases of the Product Development Life Cycle</vt:lpstr>
      <vt:lpstr>P1.2 - Phases of the Product Development Life Cycle</vt:lpstr>
      <vt:lpstr>D1.1 – Product Development Constraints</vt:lpstr>
      <vt:lpstr>D1.1 – Product Development Constraints</vt:lpstr>
      <vt:lpstr>D1.1 – Product Development Constraints</vt:lpstr>
      <vt:lpstr>D1.1 – Product Development Constraints</vt:lpstr>
      <vt:lpstr>D1.1 – Product Development Constraints</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LO1 - Cambridge Technicals</dc:title>
  <dc:subject>eBusiness</dc:subject>
  <dc:creator>Enderoth</dc:creator>
  <cp:lastModifiedBy>Stephen Rafferty</cp:lastModifiedBy>
  <cp:revision>1503</cp:revision>
  <cp:lastPrinted>2014-01-22T18:25:48Z</cp:lastPrinted>
  <dcterms:created xsi:type="dcterms:W3CDTF">2008-03-12T11:01:44Z</dcterms:created>
  <dcterms:modified xsi:type="dcterms:W3CDTF">2016-07-28T11:17:53Z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